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slideshow.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theme/themeOverride2.xml" ContentType="application/vnd.openxmlformats-officedocument.themeOverr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7" r:id="rId2"/>
    <p:sldId id="274" r:id="rId3"/>
    <p:sldId id="260" r:id="rId4"/>
    <p:sldId id="275" r:id="rId5"/>
    <p:sldId id="277" r:id="rId6"/>
    <p:sldId id="284" r:id="rId7"/>
    <p:sldId id="278" r:id="rId8"/>
    <p:sldId id="288" r:id="rId9"/>
    <p:sldId id="280" r:id="rId10"/>
    <p:sldId id="281" r:id="rId11"/>
    <p:sldId id="279" r:id="rId12"/>
    <p:sldId id="282" r:id="rId13"/>
    <p:sldId id="287" r:id="rId14"/>
    <p:sldId id="259" r:id="rId15"/>
    <p:sldId id="273" r:id="rId16"/>
    <p:sldId id="264" r:id="rId17"/>
    <p:sldId id="283" r:id="rId18"/>
    <p:sldId id="265" r:id="rId19"/>
    <p:sldId id="267" r:id="rId20"/>
    <p:sldId id="266" r:id="rId21"/>
    <p:sldId id="289" r:id="rId22"/>
    <p:sldId id="285" r:id="rId23"/>
    <p:sldId id="286" r:id="rId24"/>
    <p:sldId id="270" r:id="rId25"/>
    <p:sldId id="269" r:id="rId26"/>
    <p:sldId id="271" r:id="rId27"/>
    <p:sldId id="272" r:id="rId28"/>
  </p:sldIdLst>
  <p:sldSz cx="9144000" cy="6858000" type="screen4x3"/>
  <p:notesSz cx="6858000" cy="9144000"/>
  <p:defaultTextStyle>
    <a:defPPr>
      <a:defRPr lang="de-DE"/>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DDDDDD"/>
    <a:srgbClr val="808080"/>
    <a:srgbClr val="00B0F0"/>
    <a:srgbClr val="CC0000"/>
    <a:srgbClr val="000000"/>
    <a:srgbClr val="99FF66"/>
    <a:srgbClr val="5033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739" autoAdjust="0"/>
    <p:restoredTop sz="98730" autoAdjust="0"/>
  </p:normalViewPr>
  <p:slideViewPr>
    <p:cSldViewPr snapToGrid="0">
      <p:cViewPr varScale="1">
        <p:scale>
          <a:sx n="97" d="100"/>
          <a:sy n="97" d="100"/>
        </p:scale>
        <p:origin x="-96" y="-3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Frank\KTB\TEMP\2015-10-19-ICDPWorkshop-KTBwirdGEOZentrum\BerechnungsdatenF&#252;rTeilnehmerzahlen\Besucher%201998-heute.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Frank\KTB\TEMP\2015-10-19-ICDPWorkshop-KTBwirdGEOZentrum\BerechnungsdatenF&#252;rTeilnehmerzahlen\Besucher%201998-heute.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de-DE"/>
  <c:clrMapOvr bg1="lt1" tx1="dk1" bg2="lt2" tx2="dk2" accent1="accent1" accent2="accent2" accent3="accent3" accent4="accent4" accent5="accent5" accent6="accent6" hlink="hlink" folHlink="folHlink"/>
  <c:chart>
    <c:title>
      <c:tx>
        <c:rich>
          <a:bodyPr/>
          <a:lstStyle/>
          <a:p>
            <a:pPr>
              <a:defRPr/>
            </a:pPr>
            <a:r>
              <a:rPr lang="de-DE" dirty="0" err="1"/>
              <a:t>Participants</a:t>
            </a:r>
            <a:r>
              <a:rPr lang="de-DE" baseline="0" dirty="0"/>
              <a:t> </a:t>
            </a:r>
            <a:r>
              <a:rPr lang="de-DE" baseline="0" dirty="0" smtClean="0"/>
              <a:t>total</a:t>
            </a:r>
            <a:endParaRPr lang="de-DE" dirty="0"/>
          </a:p>
        </c:rich>
      </c:tx>
      <c:layout>
        <c:manualLayout>
          <c:xMode val="edge"/>
          <c:yMode val="edge"/>
          <c:x val="0.17173854229393784"/>
          <c:y val="1.9948521296224559E-2"/>
        </c:manualLayout>
      </c:layout>
    </c:title>
    <c:view3D>
      <c:rAngAx val="1"/>
    </c:view3D>
    <c:plotArea>
      <c:layout/>
      <c:bar3DChart>
        <c:barDir val="col"/>
        <c:grouping val="stacked"/>
        <c:ser>
          <c:idx val="0"/>
          <c:order val="0"/>
          <c:tx>
            <c:v>Adults</c:v>
          </c:tx>
          <c:spPr>
            <a:solidFill>
              <a:srgbClr val="9999FF"/>
            </a:solidFill>
          </c:spPr>
          <c:dLbls>
            <c:showVal val="1"/>
          </c:dLbls>
          <c:cat>
            <c:numRef>
              <c:f>'Datengültigkeit ab 2009'!$A$19:$A$26</c:f>
              <c:numCache>
                <c:formatCode>General</c:formatCode>
                <c:ptCount val="8"/>
                <c:pt idx="0">
                  <c:v>2009</c:v>
                </c:pt>
                <c:pt idx="1">
                  <c:v>2010</c:v>
                </c:pt>
                <c:pt idx="2">
                  <c:v>2011</c:v>
                </c:pt>
                <c:pt idx="3">
                  <c:v>2012</c:v>
                </c:pt>
                <c:pt idx="4">
                  <c:v>2013</c:v>
                </c:pt>
                <c:pt idx="5">
                  <c:v>2014</c:v>
                </c:pt>
                <c:pt idx="6">
                  <c:v>2015</c:v>
                </c:pt>
                <c:pt idx="7">
                  <c:v>2016</c:v>
                </c:pt>
              </c:numCache>
            </c:numRef>
          </c:cat>
          <c:val>
            <c:numRef>
              <c:f>'Datengültigkeit ab 2009'!$J$19:$J$26</c:f>
              <c:numCache>
                <c:formatCode>0</c:formatCode>
                <c:ptCount val="8"/>
                <c:pt idx="0">
                  <c:v>16148</c:v>
                </c:pt>
                <c:pt idx="1">
                  <c:v>15761</c:v>
                </c:pt>
                <c:pt idx="2">
                  <c:v>16465</c:v>
                </c:pt>
                <c:pt idx="3">
                  <c:v>15811</c:v>
                </c:pt>
                <c:pt idx="4">
                  <c:v>14875</c:v>
                </c:pt>
                <c:pt idx="5">
                  <c:v>14509</c:v>
                </c:pt>
                <c:pt idx="6">
                  <c:v>14028</c:v>
                </c:pt>
                <c:pt idx="7">
                  <c:v>13510</c:v>
                </c:pt>
              </c:numCache>
            </c:numRef>
          </c:val>
        </c:ser>
        <c:ser>
          <c:idx val="1"/>
          <c:order val="1"/>
          <c:tx>
            <c:v>Children</c:v>
          </c:tx>
          <c:spPr>
            <a:solidFill>
              <a:srgbClr val="CC0000"/>
            </a:solidFill>
          </c:spPr>
          <c:dLbls>
            <c:showVal val="1"/>
          </c:dLbls>
          <c:cat>
            <c:numRef>
              <c:f>'Datengültigkeit ab 2009'!$A$19:$A$26</c:f>
              <c:numCache>
                <c:formatCode>General</c:formatCode>
                <c:ptCount val="8"/>
                <c:pt idx="0">
                  <c:v>2009</c:v>
                </c:pt>
                <c:pt idx="1">
                  <c:v>2010</c:v>
                </c:pt>
                <c:pt idx="2">
                  <c:v>2011</c:v>
                </c:pt>
                <c:pt idx="3">
                  <c:v>2012</c:v>
                </c:pt>
                <c:pt idx="4">
                  <c:v>2013</c:v>
                </c:pt>
                <c:pt idx="5">
                  <c:v>2014</c:v>
                </c:pt>
                <c:pt idx="6">
                  <c:v>2015</c:v>
                </c:pt>
                <c:pt idx="7">
                  <c:v>2016</c:v>
                </c:pt>
              </c:numCache>
            </c:numRef>
          </c:cat>
          <c:val>
            <c:numRef>
              <c:f>'Datengültigkeit ab 2009'!$K$19:$K$26</c:f>
              <c:numCache>
                <c:formatCode>0</c:formatCode>
                <c:ptCount val="8"/>
                <c:pt idx="0">
                  <c:v>1777.6499999999999</c:v>
                </c:pt>
                <c:pt idx="1">
                  <c:v>1717.8</c:v>
                </c:pt>
                <c:pt idx="2">
                  <c:v>1833.3</c:v>
                </c:pt>
                <c:pt idx="3">
                  <c:v>1670.55</c:v>
                </c:pt>
                <c:pt idx="4">
                  <c:v>1423.8</c:v>
                </c:pt>
                <c:pt idx="5">
                  <c:v>1378.6499999999999</c:v>
                </c:pt>
                <c:pt idx="6">
                  <c:v>1286.25</c:v>
                </c:pt>
                <c:pt idx="7">
                  <c:v>1198.05</c:v>
                </c:pt>
              </c:numCache>
            </c:numRef>
          </c:val>
        </c:ser>
        <c:ser>
          <c:idx val="2"/>
          <c:order val="2"/>
          <c:tx>
            <c:v>Pupils/Students</c:v>
          </c:tx>
          <c:spPr>
            <a:solidFill>
              <a:srgbClr val="FF7C80"/>
            </a:solidFill>
          </c:spPr>
          <c:dLbls>
            <c:showVal val="1"/>
          </c:dLbls>
          <c:cat>
            <c:numRef>
              <c:f>'Datengültigkeit ab 2009'!$A$19:$A$26</c:f>
              <c:numCache>
                <c:formatCode>General</c:formatCode>
                <c:ptCount val="8"/>
                <c:pt idx="0">
                  <c:v>2009</c:v>
                </c:pt>
                <c:pt idx="1">
                  <c:v>2010</c:v>
                </c:pt>
                <c:pt idx="2">
                  <c:v>2011</c:v>
                </c:pt>
                <c:pt idx="3">
                  <c:v>2012</c:v>
                </c:pt>
                <c:pt idx="4">
                  <c:v>2013</c:v>
                </c:pt>
                <c:pt idx="5">
                  <c:v>2014</c:v>
                </c:pt>
                <c:pt idx="6">
                  <c:v>2015</c:v>
                </c:pt>
                <c:pt idx="7">
                  <c:v>2016</c:v>
                </c:pt>
              </c:numCache>
            </c:numRef>
          </c:cat>
          <c:val>
            <c:numRef>
              <c:f>'Datengültigkeit ab 2009'!$L$19:$L$26</c:f>
              <c:numCache>
                <c:formatCode>0</c:formatCode>
                <c:ptCount val="8"/>
                <c:pt idx="0">
                  <c:v>6101</c:v>
                </c:pt>
                <c:pt idx="1">
                  <c:v>5836</c:v>
                </c:pt>
                <c:pt idx="2">
                  <c:v>8484</c:v>
                </c:pt>
                <c:pt idx="3">
                  <c:v>7606</c:v>
                </c:pt>
                <c:pt idx="4">
                  <c:v>7932</c:v>
                </c:pt>
                <c:pt idx="5">
                  <c:v>7957</c:v>
                </c:pt>
                <c:pt idx="6">
                  <c:v>6973</c:v>
                </c:pt>
                <c:pt idx="7">
                  <c:v>9484</c:v>
                </c:pt>
              </c:numCache>
            </c:numRef>
          </c:val>
        </c:ser>
        <c:gapWidth val="55"/>
        <c:gapDepth val="55"/>
        <c:shape val="box"/>
        <c:axId val="150738048"/>
        <c:axId val="150739968"/>
        <c:axId val="0"/>
      </c:bar3DChart>
      <c:catAx>
        <c:axId val="150738048"/>
        <c:scaling>
          <c:orientation val="minMax"/>
        </c:scaling>
        <c:axPos val="b"/>
        <c:numFmt formatCode="General" sourceLinked="1"/>
        <c:majorTickMark val="none"/>
        <c:tickLblPos val="nextTo"/>
        <c:crossAx val="150739968"/>
        <c:crosses val="autoZero"/>
        <c:auto val="1"/>
        <c:lblAlgn val="ctr"/>
        <c:lblOffset val="100"/>
      </c:catAx>
      <c:valAx>
        <c:axId val="150739968"/>
        <c:scaling>
          <c:orientation val="minMax"/>
        </c:scaling>
        <c:axPos val="l"/>
        <c:numFmt formatCode="0" sourceLinked="1"/>
        <c:majorTickMark val="none"/>
        <c:tickLblPos val="nextTo"/>
        <c:crossAx val="150738048"/>
        <c:crosses val="autoZero"/>
        <c:crossBetween val="between"/>
      </c:valAx>
      <c:spPr>
        <a:solidFill>
          <a:schemeClr val="bg1"/>
        </a:solidFill>
      </c:spPr>
    </c:plotArea>
    <c:legend>
      <c:legendPos val="t"/>
      <c:layout>
        <c:manualLayout>
          <c:xMode val="edge"/>
          <c:yMode val="edge"/>
          <c:x val="0.12528136993676772"/>
          <c:y val="0.11869370171253614"/>
          <c:w val="0.42119191426885438"/>
          <c:h val="5.6731029008605632E-2"/>
        </c:manualLayout>
      </c:layout>
      <c:spPr>
        <a:ln>
          <a:noFill/>
        </a:ln>
      </c:spPr>
    </c:legend>
    <c:plotVisOnly val="1"/>
  </c:chart>
  <c:spPr>
    <a:solidFill>
      <a:srgbClr val="FFFFFF"/>
    </a:solidFill>
  </c:sp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de-DE"/>
  <c:clrMapOvr bg1="lt1" tx1="dk1" bg2="lt2" tx2="dk2" accent1="accent1" accent2="accent2" accent3="accent3" accent4="accent4" accent5="accent5" accent6="accent6" hlink="hlink" folHlink="folHlink"/>
  <c:chart>
    <c:title>
      <c:tx>
        <c:rich>
          <a:bodyPr/>
          <a:lstStyle/>
          <a:p>
            <a:pPr>
              <a:defRPr/>
            </a:pPr>
            <a:r>
              <a:rPr lang="de-DE" dirty="0" err="1"/>
              <a:t>Participants</a:t>
            </a:r>
            <a:r>
              <a:rPr lang="de-DE" dirty="0"/>
              <a:t> </a:t>
            </a:r>
            <a:r>
              <a:rPr lang="de-DE" dirty="0" err="1" smtClean="0"/>
              <a:t>from</a:t>
            </a:r>
            <a:r>
              <a:rPr lang="de-DE" dirty="0" smtClean="0"/>
              <a:t> </a:t>
            </a:r>
            <a:r>
              <a:rPr lang="de-DE" dirty="0" err="1"/>
              <a:t>schools</a:t>
            </a:r>
            <a:endParaRPr lang="de-DE" dirty="0"/>
          </a:p>
        </c:rich>
      </c:tx>
      <c:layout/>
    </c:title>
    <c:view3D>
      <c:rAngAx val="1"/>
    </c:view3D>
    <c:plotArea>
      <c:layout/>
      <c:bar3DChart>
        <c:barDir val="col"/>
        <c:grouping val="stacked"/>
        <c:ser>
          <c:idx val="2"/>
          <c:order val="0"/>
          <c:tx>
            <c:v>Pupils in exhibition</c:v>
          </c:tx>
          <c:spPr>
            <a:solidFill>
              <a:srgbClr val="FF9900"/>
            </a:solidFill>
          </c:spPr>
          <c:dLbls>
            <c:showVal val="1"/>
          </c:dLbls>
          <c:cat>
            <c:numRef>
              <c:f>'Datengültigkeit ab 2009'!$A$19:$A$26</c:f>
              <c:numCache>
                <c:formatCode>General</c:formatCode>
                <c:ptCount val="8"/>
                <c:pt idx="0">
                  <c:v>2009</c:v>
                </c:pt>
                <c:pt idx="1">
                  <c:v>2010</c:v>
                </c:pt>
                <c:pt idx="2">
                  <c:v>2011</c:v>
                </c:pt>
                <c:pt idx="3">
                  <c:v>2012</c:v>
                </c:pt>
                <c:pt idx="4">
                  <c:v>2013</c:v>
                </c:pt>
                <c:pt idx="5">
                  <c:v>2014</c:v>
                </c:pt>
                <c:pt idx="6">
                  <c:v>2015</c:v>
                </c:pt>
                <c:pt idx="7">
                  <c:v>2016</c:v>
                </c:pt>
              </c:numCache>
            </c:numRef>
          </c:cat>
          <c:val>
            <c:numRef>
              <c:f>'Datengültigkeit ab 2009'!$F$19:$F$26</c:f>
              <c:numCache>
                <c:formatCode>0</c:formatCode>
                <c:ptCount val="8"/>
                <c:pt idx="0">
                  <c:v>3718</c:v>
                </c:pt>
                <c:pt idx="1">
                  <c:v>3226</c:v>
                </c:pt>
                <c:pt idx="2">
                  <c:v>4377</c:v>
                </c:pt>
                <c:pt idx="3">
                  <c:v>3955</c:v>
                </c:pt>
                <c:pt idx="4">
                  <c:v>3957</c:v>
                </c:pt>
                <c:pt idx="5">
                  <c:v>4051</c:v>
                </c:pt>
                <c:pt idx="6">
                  <c:v>3459</c:v>
                </c:pt>
                <c:pt idx="7">
                  <c:v>4801</c:v>
                </c:pt>
              </c:numCache>
            </c:numRef>
          </c:val>
        </c:ser>
        <c:ser>
          <c:idx val="3"/>
          <c:order val="1"/>
          <c:tx>
            <c:v>Pupils in Lab</c:v>
          </c:tx>
          <c:spPr>
            <a:solidFill>
              <a:srgbClr val="FBCB6B"/>
            </a:solidFill>
          </c:spPr>
          <c:dLbls>
            <c:showVal val="1"/>
          </c:dLbls>
          <c:cat>
            <c:numRef>
              <c:f>'Datengültigkeit ab 2009'!$A$19:$A$26</c:f>
              <c:numCache>
                <c:formatCode>General</c:formatCode>
                <c:ptCount val="8"/>
                <c:pt idx="0">
                  <c:v>2009</c:v>
                </c:pt>
                <c:pt idx="1">
                  <c:v>2010</c:v>
                </c:pt>
                <c:pt idx="2">
                  <c:v>2011</c:v>
                </c:pt>
                <c:pt idx="3">
                  <c:v>2012</c:v>
                </c:pt>
                <c:pt idx="4">
                  <c:v>2013</c:v>
                </c:pt>
                <c:pt idx="5">
                  <c:v>2014</c:v>
                </c:pt>
                <c:pt idx="6">
                  <c:v>2015</c:v>
                </c:pt>
                <c:pt idx="7">
                  <c:v>2016</c:v>
                </c:pt>
              </c:numCache>
            </c:numRef>
          </c:cat>
          <c:val>
            <c:numRef>
              <c:f>'Datengültigkeit ab 2009'!$G$19:$G$26</c:f>
              <c:numCache>
                <c:formatCode>0</c:formatCode>
                <c:ptCount val="8"/>
                <c:pt idx="0">
                  <c:v>2383</c:v>
                </c:pt>
                <c:pt idx="1">
                  <c:v>2610</c:v>
                </c:pt>
                <c:pt idx="2">
                  <c:v>4107</c:v>
                </c:pt>
                <c:pt idx="3">
                  <c:v>3651</c:v>
                </c:pt>
                <c:pt idx="4">
                  <c:v>3975</c:v>
                </c:pt>
                <c:pt idx="5">
                  <c:v>3906</c:v>
                </c:pt>
                <c:pt idx="6">
                  <c:v>3514</c:v>
                </c:pt>
                <c:pt idx="7">
                  <c:v>4683</c:v>
                </c:pt>
              </c:numCache>
            </c:numRef>
          </c:val>
        </c:ser>
        <c:ser>
          <c:idx val="0"/>
          <c:order val="2"/>
          <c:tx>
            <c:v>Teachers</c:v>
          </c:tx>
          <c:spPr>
            <a:solidFill>
              <a:srgbClr val="FA6A1A"/>
            </a:solidFill>
          </c:spPr>
          <c:dLbls>
            <c:showVal val="1"/>
          </c:dLbls>
          <c:cat>
            <c:numRef>
              <c:f>'Datengültigkeit ab 2009'!$A$19:$A$26</c:f>
              <c:numCache>
                <c:formatCode>General</c:formatCode>
                <c:ptCount val="8"/>
                <c:pt idx="0">
                  <c:v>2009</c:v>
                </c:pt>
                <c:pt idx="1">
                  <c:v>2010</c:v>
                </c:pt>
                <c:pt idx="2">
                  <c:v>2011</c:v>
                </c:pt>
                <c:pt idx="3">
                  <c:v>2012</c:v>
                </c:pt>
                <c:pt idx="4">
                  <c:v>2013</c:v>
                </c:pt>
                <c:pt idx="5">
                  <c:v>2014</c:v>
                </c:pt>
                <c:pt idx="6">
                  <c:v>2015</c:v>
                </c:pt>
                <c:pt idx="7">
                  <c:v>2016</c:v>
                </c:pt>
              </c:numCache>
            </c:numRef>
          </c:cat>
          <c:val>
            <c:numRef>
              <c:f>'Datengültigkeit ab 2009'!$C$19:$C$26</c:f>
              <c:numCache>
                <c:formatCode>0</c:formatCode>
                <c:ptCount val="8"/>
                <c:pt idx="0">
                  <c:v>230</c:v>
                </c:pt>
                <c:pt idx="1">
                  <c:v>247</c:v>
                </c:pt>
                <c:pt idx="2">
                  <c:v>322</c:v>
                </c:pt>
                <c:pt idx="3">
                  <c:v>393</c:v>
                </c:pt>
                <c:pt idx="4">
                  <c:v>571</c:v>
                </c:pt>
                <c:pt idx="5">
                  <c:v>502</c:v>
                </c:pt>
                <c:pt idx="6">
                  <c:v>423</c:v>
                </c:pt>
                <c:pt idx="7">
                  <c:v>465</c:v>
                </c:pt>
              </c:numCache>
            </c:numRef>
          </c:val>
        </c:ser>
        <c:gapWidth val="55"/>
        <c:gapDepth val="55"/>
        <c:shape val="box"/>
        <c:axId val="151251584"/>
        <c:axId val="151286144"/>
        <c:axId val="0"/>
      </c:bar3DChart>
      <c:catAx>
        <c:axId val="151251584"/>
        <c:scaling>
          <c:orientation val="minMax"/>
        </c:scaling>
        <c:axPos val="b"/>
        <c:numFmt formatCode="General" sourceLinked="1"/>
        <c:majorTickMark val="none"/>
        <c:tickLblPos val="nextTo"/>
        <c:crossAx val="151286144"/>
        <c:crosses val="autoZero"/>
        <c:auto val="1"/>
        <c:lblAlgn val="ctr"/>
        <c:lblOffset val="100"/>
      </c:catAx>
      <c:valAx>
        <c:axId val="151286144"/>
        <c:scaling>
          <c:orientation val="minMax"/>
        </c:scaling>
        <c:delete val="1"/>
        <c:axPos val="l"/>
        <c:numFmt formatCode="0" sourceLinked="1"/>
        <c:majorTickMark val="none"/>
        <c:tickLblPos val="none"/>
        <c:crossAx val="151251584"/>
        <c:crosses val="autoZero"/>
        <c:crossBetween val="between"/>
      </c:valAx>
    </c:plotArea>
    <c:legend>
      <c:legendPos val="t"/>
      <c:layout/>
      <c:spPr>
        <a:ln>
          <a:noFill/>
        </a:ln>
      </c:spPr>
    </c:legend>
    <c:plotVisOnly val="1"/>
  </c:chart>
  <c:spPr>
    <a:gradFill>
      <a:gsLst>
        <a:gs pos="0">
          <a:srgbClr val="C0C0C0"/>
        </a:gs>
        <a:gs pos="100000">
          <a:schemeClr val="bg1"/>
        </a:gs>
      </a:gsLst>
      <a:lin ang="16200000" scaled="0"/>
    </a:gradFill>
    <a:ln>
      <a:solidFill>
        <a:schemeClr val="tx1"/>
      </a:solidFill>
    </a:ln>
    <a:effectLst>
      <a:outerShdw blurRad="50800" dist="177800" dir="2700000" algn="tl" rotWithShape="0">
        <a:prstClr val="black">
          <a:alpha val="40000"/>
        </a:prstClr>
      </a:outerShdw>
    </a:effectLst>
  </c:spPr>
  <c:externalData r:id="rId2"/>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mn-cs"/>
              </a:defRPr>
            </a:lvl1pPr>
          </a:lstStyle>
          <a:p>
            <a:pPr>
              <a:defRPr/>
            </a:pPr>
            <a:endParaRPr lang="de-DE"/>
          </a:p>
        </p:txBody>
      </p:sp>
      <p:sp>
        <p:nvSpPr>
          <p:cNvPr id="409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mn-cs"/>
              </a:defRPr>
            </a:lvl1pPr>
          </a:lstStyle>
          <a:p>
            <a:pPr>
              <a:defRPr/>
            </a:pPr>
            <a:endParaRPr lang="de-DE"/>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mn-cs"/>
              </a:defRPr>
            </a:lvl1pPr>
          </a:lstStyle>
          <a:p>
            <a:pPr>
              <a:defRPr/>
            </a:pPr>
            <a:endParaRPr lang="de-DE"/>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mn-cs"/>
              </a:defRPr>
            </a:lvl1pPr>
          </a:lstStyle>
          <a:p>
            <a:pPr>
              <a:defRPr/>
            </a:pPr>
            <a:fld id="{E9F588DF-4854-4C38-BAC2-DC6D816A0D14}"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484FAE6E-3248-430C-84AA-D314076DFED8}" type="slidenum">
              <a:rPr lang="de-DE" smtClean="0">
                <a:latin typeface="Arial" pitchFamily="34" charset="0"/>
                <a:cs typeface="Arial" pitchFamily="34" charset="0"/>
              </a:rPr>
              <a:pPr/>
              <a:t>1</a:t>
            </a:fld>
            <a:endParaRPr lang="de-DE" smtClean="0">
              <a:latin typeface="Arial" pitchFamily="34" charset="0"/>
              <a:cs typeface="Arial"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038814FF-C236-4D28-8E0E-6446FD12340F}" type="slidenum">
              <a:rPr lang="de-DE" smtClean="0">
                <a:latin typeface="Arial" pitchFamily="34" charset="0"/>
                <a:cs typeface="Arial" pitchFamily="34" charset="0"/>
              </a:rPr>
              <a:pPr/>
              <a:t>10</a:t>
            </a:fld>
            <a:endParaRPr lang="de-DE" smtClean="0">
              <a:latin typeface="Arial" pitchFamily="34" charset="0"/>
              <a:cs typeface="Arial" pitchFamily="34"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5FAFA36E-DB7F-42E8-9EE6-05BE74056643}" type="slidenum">
              <a:rPr lang="de-DE" smtClean="0">
                <a:latin typeface="Arial" pitchFamily="34" charset="0"/>
                <a:cs typeface="Arial" pitchFamily="34" charset="0"/>
              </a:rPr>
              <a:pPr/>
              <a:t>11</a:t>
            </a:fld>
            <a:endParaRPr lang="de-DE" smtClean="0">
              <a:latin typeface="Arial" pitchFamily="34" charset="0"/>
              <a:cs typeface="Arial"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B2A28AA1-EA64-4398-92A3-0956778C76F6}" type="slidenum">
              <a:rPr lang="de-DE" smtClean="0">
                <a:latin typeface="Arial" pitchFamily="34" charset="0"/>
                <a:cs typeface="Arial" pitchFamily="34" charset="0"/>
              </a:rPr>
              <a:pPr/>
              <a:t>12</a:t>
            </a:fld>
            <a:endParaRPr lang="de-DE" smtClean="0">
              <a:latin typeface="Arial" pitchFamily="34" charset="0"/>
              <a:cs typeface="Arial" pitchFamily="34"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p:txBody>
          <a:bodyPr/>
          <a:lstStyle/>
          <a:p>
            <a:pPr>
              <a:defRPr/>
            </a:pPr>
            <a:fld id="{E66E2C65-D343-403E-87F3-298673922736}" type="slidenum">
              <a:rPr lang="de-DE" smtClean="0"/>
              <a:pPr>
                <a:defRPr/>
              </a:pPr>
              <a:t>13</a:t>
            </a:fld>
            <a:endParaRPr lang="de-DE"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r>
              <a:rPr lang="de-DE" smtClean="0">
                <a:latin typeface="Arial" pitchFamily="34" charset="0"/>
              </a:rPr>
              <a:t>Gerade das Netzwerk ist zu einem wirksamen Instrument geworden und hat eine erstaunliche Tragweite errungen. Die unmittelbare Vernetzung mit vielen Partnern geht zu den Universitäten , mit denen das GEO-Zentrum unmittelbar zusammenarbeitet. Zur Umweltbildungsszene in Bayern gehört wir als eine der großen Umweltstationen direkt dazu und sind dort selbstverständlich auch intern über Verbände und Qualitätssiegel (Umweltbildung.Bayern) vernetzt. Quer durch die Umweltbildung verläuft die Bindung in die Schulen, denen wir Unterrichtsmaterialien und spezielle Programmangebote zur Verfügung stellen; umgekehrt sind die Schulen lose Partner, die sich beratend in die Gestaltung unseres Programms einbringen. Im Bereich der Lehrerbildung sind wir mit Programmpartnern, Lehrerverbänden und der Schulpolitik verbunden. Eine enge Bindung existiert auch zur kommunalen Verwaltung, für welche die Umweltstation Dienstleister und Themenmultiplikator ist und die sich andererseits finanziell und ideell beteiligen. Die Industrie sieht uns als Sprachrohr und Stimmungsbarometer in der Region, unterstützt uns finanziell, durch Materialspenden und durch den Zugang zu Unterlagen und Steinbrüchen oder führt uns Dritte zu. Kooperationen mit anderen Museen und anderen außerschulischen Lernorten stellt einen befruchtenden Erfahrungsaustausch dar. Für den Tourismus in der Region sind wir ein wichtiger Partner, der viele Menschen in die Region holt und damit auch bei Weichenstellungen und Entscheidungen gehört wird. Der offene Umgang mit den Vertretern der Presse ist für uns selbstverständlich, umgekehrt tritt die Presse bei unseren Bildungsprojekten auch gern als Medienpartner auf.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D3626ADA-0BB7-453C-89CA-44D57D2BE02A}" type="slidenum">
              <a:rPr lang="de-DE" smtClean="0">
                <a:latin typeface="Arial" pitchFamily="34" charset="0"/>
                <a:cs typeface="Arial" pitchFamily="34" charset="0"/>
              </a:rPr>
              <a:pPr/>
              <a:t>14</a:t>
            </a:fld>
            <a:endParaRPr lang="de-DE" smtClean="0">
              <a:latin typeface="Arial" pitchFamily="34" charset="0"/>
              <a:cs typeface="Arial"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11CC1E8B-7EFE-460E-BA7A-098F5FE3C065}" type="slidenum">
              <a:rPr lang="de-DE" smtClean="0">
                <a:latin typeface="Arial" pitchFamily="34" charset="0"/>
                <a:cs typeface="Arial" pitchFamily="34" charset="0"/>
              </a:rPr>
              <a:pPr/>
              <a:t>15</a:t>
            </a:fld>
            <a:endParaRPr lang="de-DE" smtClean="0">
              <a:latin typeface="Arial" pitchFamily="34" charset="0"/>
              <a:cs typeface="Arial"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318849AA-3284-4D6C-B0E6-E5AF560E1BD4}" type="slidenum">
              <a:rPr lang="de-DE" smtClean="0">
                <a:latin typeface="Arial" pitchFamily="34" charset="0"/>
                <a:cs typeface="Arial" pitchFamily="34" charset="0"/>
              </a:rPr>
              <a:pPr/>
              <a:t>16</a:t>
            </a:fld>
            <a:endParaRPr lang="de-DE" smtClean="0">
              <a:latin typeface="Arial" pitchFamily="34" charset="0"/>
              <a:cs typeface="Arial" pitchFamily="34"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49E00F9D-D297-48A9-9533-8DE3C8778039}" type="slidenum">
              <a:rPr lang="de-DE" smtClean="0">
                <a:latin typeface="Arial" pitchFamily="34" charset="0"/>
                <a:cs typeface="Arial" pitchFamily="34" charset="0"/>
              </a:rPr>
              <a:pPr/>
              <a:t>17</a:t>
            </a:fld>
            <a:endParaRPr lang="de-DE" smtClean="0">
              <a:latin typeface="Arial" pitchFamily="34" charset="0"/>
              <a:cs typeface="Arial"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56645741-385A-4DB1-9E91-E30DD33A3141}" type="slidenum">
              <a:rPr lang="de-DE" smtClean="0">
                <a:latin typeface="Arial" pitchFamily="34" charset="0"/>
                <a:cs typeface="Arial" pitchFamily="34" charset="0"/>
              </a:rPr>
              <a:pPr/>
              <a:t>18</a:t>
            </a:fld>
            <a:endParaRPr lang="de-DE" smtClean="0">
              <a:latin typeface="Arial" pitchFamily="34" charset="0"/>
              <a:cs typeface="Arial"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297AC0D3-F7A6-480E-8D13-9A351BF8901E}" type="slidenum">
              <a:rPr lang="de-DE" smtClean="0">
                <a:latin typeface="Arial" pitchFamily="34" charset="0"/>
                <a:cs typeface="Arial" pitchFamily="34" charset="0"/>
              </a:rPr>
              <a:pPr/>
              <a:t>19</a:t>
            </a:fld>
            <a:endParaRPr lang="de-DE" smtClean="0">
              <a:latin typeface="Arial" pitchFamily="34" charset="0"/>
              <a:cs typeface="Arial"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6E8D1B07-5CB8-4252-92AD-ED69B971428D}" type="slidenum">
              <a:rPr lang="de-DE" smtClean="0">
                <a:latin typeface="Arial" pitchFamily="34" charset="0"/>
                <a:cs typeface="Arial" pitchFamily="34" charset="0"/>
              </a:rPr>
              <a:pPr/>
              <a:t>2</a:t>
            </a:fld>
            <a:endParaRPr lang="de-DE" smtClean="0">
              <a:latin typeface="Arial" pitchFamily="34" charset="0"/>
              <a:cs typeface="Arial" pitchFamily="34"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xfrm>
            <a:off x="914400" y="4343400"/>
            <a:ext cx="5029200" cy="4114800"/>
          </a:xfrm>
          <a:noFill/>
          <a:ln/>
        </p:spPr>
        <p:txBody>
          <a:bodyPr/>
          <a:lstStyle/>
          <a:p>
            <a:pPr eaLnBrk="1" hangingPunct="1"/>
            <a:r>
              <a:rPr lang="de-DE" smtClean="0">
                <a:latin typeface="Arial" pitchFamily="34" charset="0"/>
              </a:rPr>
              <a:t>„So etwas habe ich noch nie erlebt“, sagte er. Dass sich solch ein „Riesenbrocken“ aus der Wand gelöst habe, sei „völlig unerwartet“ geschehen. „Das Haus stand dort seit 1910, da war noch nie etwas passiert.“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F1AC3597-AB9E-42E6-9046-5C7A65D3B214}" type="slidenum">
              <a:rPr lang="de-DE" smtClean="0">
                <a:latin typeface="Arial" pitchFamily="34" charset="0"/>
                <a:cs typeface="Arial" pitchFamily="34" charset="0"/>
              </a:rPr>
              <a:pPr/>
              <a:t>20</a:t>
            </a:fld>
            <a:endParaRPr lang="de-DE" smtClean="0">
              <a:latin typeface="Arial" pitchFamily="34" charset="0"/>
              <a:cs typeface="Arial" pitchFamily="34" charset="0"/>
            </a:endParaRPr>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07A5C5FD-E64F-4605-A800-E95D1BC91BDF}" type="slidenum">
              <a:rPr lang="de-DE" smtClean="0">
                <a:latin typeface="Arial" pitchFamily="34" charset="0"/>
                <a:cs typeface="Arial" pitchFamily="34" charset="0"/>
              </a:rPr>
              <a:pPr/>
              <a:t>21</a:t>
            </a:fld>
            <a:endParaRPr lang="de-DE" smtClean="0">
              <a:latin typeface="Arial" pitchFamily="34" charset="0"/>
              <a:cs typeface="Arial" pitchFamily="34"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9BFA9CFE-CE72-478B-A37D-EC0CEFE30A5E}" type="slidenum">
              <a:rPr lang="de-DE" smtClean="0">
                <a:latin typeface="Arial" pitchFamily="34" charset="0"/>
                <a:cs typeface="Arial" pitchFamily="34" charset="0"/>
              </a:rPr>
              <a:pPr/>
              <a:t>22</a:t>
            </a:fld>
            <a:endParaRPr lang="de-DE" smtClean="0">
              <a:latin typeface="Arial" pitchFamily="34" charset="0"/>
              <a:cs typeface="Arial" pitchFamily="34"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6476DB0B-8452-4BC5-8608-52554E9BD2EF}" type="slidenum">
              <a:rPr lang="de-DE" smtClean="0">
                <a:latin typeface="Arial" pitchFamily="34" charset="0"/>
                <a:cs typeface="Arial" pitchFamily="34" charset="0"/>
              </a:rPr>
              <a:pPr/>
              <a:t>23</a:t>
            </a:fld>
            <a:endParaRPr lang="de-DE" smtClean="0">
              <a:latin typeface="Arial" pitchFamily="34" charset="0"/>
              <a:cs typeface="Arial"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0C418364-FCFF-4B04-8FE9-97A335E91511}" type="slidenum">
              <a:rPr lang="de-DE" smtClean="0">
                <a:latin typeface="Arial" pitchFamily="34" charset="0"/>
                <a:cs typeface="Arial" pitchFamily="34" charset="0"/>
              </a:rPr>
              <a:pPr/>
              <a:t>24</a:t>
            </a:fld>
            <a:endParaRPr lang="de-DE" smtClean="0">
              <a:latin typeface="Arial" pitchFamily="34" charset="0"/>
              <a:cs typeface="Arial" pitchFamily="34"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04EFC117-A6BF-43C6-B370-905DD1D66486}" type="slidenum">
              <a:rPr lang="de-DE" smtClean="0">
                <a:latin typeface="Arial" pitchFamily="34" charset="0"/>
                <a:cs typeface="Arial" pitchFamily="34" charset="0"/>
              </a:rPr>
              <a:pPr/>
              <a:t>25</a:t>
            </a:fld>
            <a:endParaRPr lang="de-DE" smtClean="0">
              <a:latin typeface="Arial" pitchFamily="34" charset="0"/>
              <a:cs typeface="Arial"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F14EF6ED-084B-4C0A-8DF3-94C5366C37C8}" type="slidenum">
              <a:rPr lang="de-DE" smtClean="0">
                <a:latin typeface="Arial" pitchFamily="34" charset="0"/>
                <a:cs typeface="Arial" pitchFamily="34" charset="0"/>
              </a:rPr>
              <a:pPr/>
              <a:t>26</a:t>
            </a:fld>
            <a:endParaRPr lang="de-DE" smtClean="0">
              <a:latin typeface="Arial" pitchFamily="34" charset="0"/>
              <a:cs typeface="Arial" pitchFamily="34"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769E80B-6B99-4104-8DCF-3DC0DDD7D79B}" type="slidenum">
              <a:rPr lang="de-DE" smtClean="0">
                <a:latin typeface="Arial" pitchFamily="34" charset="0"/>
                <a:cs typeface="Arial" pitchFamily="34" charset="0"/>
              </a:rPr>
              <a:pPr/>
              <a:t>3</a:t>
            </a:fld>
            <a:endParaRPr lang="de-DE" smtClean="0">
              <a:latin typeface="Arial" pitchFamily="34" charset="0"/>
              <a:cs typeface="Arial"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AC04922-9104-4521-9843-5CD5FD8C22DE}" type="slidenum">
              <a:rPr lang="de-DE" smtClean="0">
                <a:latin typeface="Arial" pitchFamily="34" charset="0"/>
                <a:cs typeface="Arial" pitchFamily="34" charset="0"/>
              </a:rPr>
              <a:pPr/>
              <a:t>4</a:t>
            </a:fld>
            <a:endParaRPr lang="de-DE" smtClean="0">
              <a:latin typeface="Arial" pitchFamily="34" charset="0"/>
              <a:cs typeface="Arial" pitchFamily="34"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744FAE05-5DC2-4B52-97A7-62FF40479521}" type="slidenum">
              <a:rPr lang="de-DE" smtClean="0">
                <a:latin typeface="Arial" pitchFamily="34" charset="0"/>
                <a:cs typeface="Arial" pitchFamily="34" charset="0"/>
              </a:rPr>
              <a:pPr/>
              <a:t>5</a:t>
            </a:fld>
            <a:endParaRPr lang="de-DE" smtClean="0">
              <a:latin typeface="Arial" pitchFamily="34" charset="0"/>
              <a:cs typeface="Arial"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1BA3F17-B743-4765-8FCE-24BFF3F0797D}" type="slidenum">
              <a:rPr lang="de-DE" smtClean="0">
                <a:latin typeface="Arial" pitchFamily="34" charset="0"/>
                <a:cs typeface="Arial" pitchFamily="34" charset="0"/>
              </a:rPr>
              <a:pPr/>
              <a:t>6</a:t>
            </a:fld>
            <a:endParaRPr lang="de-DE" smtClean="0">
              <a:latin typeface="Arial" pitchFamily="34" charset="0"/>
              <a:cs typeface="Arial" pitchFamily="34"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3914F1A4-91E4-4053-8311-CFF932590759}" type="slidenum">
              <a:rPr lang="de-DE" smtClean="0">
                <a:latin typeface="Arial" pitchFamily="34" charset="0"/>
                <a:cs typeface="Arial" pitchFamily="34" charset="0"/>
              </a:rPr>
              <a:pPr/>
              <a:t>7</a:t>
            </a:fld>
            <a:endParaRPr lang="de-DE" smtClean="0">
              <a:latin typeface="Arial" pitchFamily="34" charset="0"/>
              <a:cs typeface="Arial" pitchFamily="34" charset="0"/>
            </a:endParaRPr>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74D63FE9-BD43-4D5F-B350-9CA2F0A1124F}" type="slidenum">
              <a:rPr lang="de-DE" smtClean="0">
                <a:latin typeface="Arial" pitchFamily="34" charset="0"/>
                <a:cs typeface="Arial" pitchFamily="34" charset="0"/>
              </a:rPr>
              <a:pPr/>
              <a:t>8</a:t>
            </a:fld>
            <a:endParaRPr lang="de-DE" smtClean="0">
              <a:latin typeface="Arial" pitchFamily="34" charset="0"/>
              <a:cs typeface="Arial" pitchFamily="34"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2508B295-A527-4D0B-89BA-BCBEC1B4ED85}" type="slidenum">
              <a:rPr lang="de-DE" smtClean="0">
                <a:latin typeface="Arial" pitchFamily="34" charset="0"/>
                <a:cs typeface="Arial" pitchFamily="34" charset="0"/>
              </a:rPr>
              <a:pPr/>
              <a:t>9</a:t>
            </a:fld>
            <a:endParaRPr lang="de-DE" smtClean="0">
              <a:latin typeface="Arial" pitchFamily="34" charset="0"/>
              <a:cs typeface="Arial"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xfrm>
            <a:off x="914400" y="4343400"/>
            <a:ext cx="5029200" cy="4114800"/>
          </a:xfrm>
          <a:noFill/>
          <a:ln/>
        </p:spPr>
        <p:txBody>
          <a:bodyPr/>
          <a:lstStyle/>
          <a:p>
            <a:pPr eaLnBrk="1" hangingPunct="1"/>
            <a:endParaRPr lang="de-DE" smtClean="0">
              <a:latin typeface="Arial" pitchFamily="34" charset="0"/>
            </a:endParaRPr>
          </a:p>
          <a:p>
            <a:pPr eaLnBrk="1" hangingPunct="1"/>
            <a:endParaRPr lang="de-DE"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E504FB7F-0F11-4C5B-800D-8D3B9BB47E1B}" type="slidenum">
              <a:rPr lang="de-DE"/>
              <a:pPr>
                <a:defRPr/>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9D4A77A5-6AFE-48D2-B1B6-FD1C9C4CA954}" type="slidenum">
              <a:rPr lang="de-DE"/>
              <a:pPr>
                <a:defRPr/>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0BA51B65-B865-4350-8B69-6BCD1C88CD50}" type="slidenum">
              <a:rPr lang="de-DE"/>
              <a:pPr>
                <a:defRPr/>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0B2D3F51-5933-4D75-9872-BDF9ED43ACF5}"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5F4DEFE-71D8-4DCE-88BB-6774DABCD6B7}" type="slidenum">
              <a:rPr lang="de-DE"/>
              <a:pPr>
                <a:defRPr/>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931BDC8A-3548-4F18-A3BD-F050BBC7D7A7}"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A4D5F803-BE87-4AE5-801F-7D131307AC23}"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C351B0D4-264C-4E2A-A7B2-27E1456F8609}" type="slidenum">
              <a:rPr lang="de-DE"/>
              <a:pPr>
                <a:defRPr/>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1F9322F3-6551-48E2-88D4-3CBC2F62C7EE}" type="slidenum">
              <a:rPr lang="de-DE"/>
              <a:pPr>
                <a:defRPr/>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05443C01-FCE2-4F3A-9566-BA2C4FD8AC1C}" type="slidenum">
              <a:rPr lang="de-DE"/>
              <a:pPr>
                <a:defRPr/>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B53CD113-7A79-46B2-B725-3391DA24E8AD}" type="slidenum">
              <a:rPr lang="de-DE"/>
              <a:pPr>
                <a:defRPr/>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Titelmasterformat durch Klicken bearbeiten</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mn-cs"/>
              </a:defRPr>
            </a:lvl1pPr>
          </a:lstStyle>
          <a:p>
            <a:pPr>
              <a:defRPr/>
            </a:pPr>
            <a:endParaRPr lang="de-DE"/>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mn-cs"/>
              </a:defRPr>
            </a:lvl1pPr>
          </a:lstStyle>
          <a:p>
            <a:pPr>
              <a:defRPr/>
            </a:pPr>
            <a:endParaRPr lang="de-DE"/>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cs typeface="+mn-cs"/>
              </a:defRPr>
            </a:lvl1pPr>
          </a:lstStyle>
          <a:p>
            <a:pPr>
              <a:defRPr/>
            </a:pPr>
            <a:fld id="{8EDC8FFD-7826-41C9-8DED-67B7E2DA2760}"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41.jpe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image" Target="../media/image8.jpe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image" Target="../media/image8.jpeg"/><Relationship Id="rId9" Type="http://schemas.openxmlformats.org/officeDocument/2006/relationships/image" Target="../media/image45.jpeg"/></Relationships>
</file>

<file path=ppt/slides/_rels/slide13.xml.rels><?xml version="1.0" encoding="UTF-8" standalone="yes"?>
<Relationships xmlns="http://schemas.openxmlformats.org/package/2006/relationships"><Relationship Id="rId13" Type="http://schemas.openxmlformats.org/officeDocument/2006/relationships/image" Target="../media/image50.png"/><Relationship Id="rId18" Type="http://schemas.openxmlformats.org/officeDocument/2006/relationships/image" Target="../media/image55.jpeg"/><Relationship Id="rId26" Type="http://schemas.openxmlformats.org/officeDocument/2006/relationships/image" Target="../media/image63.jpeg"/><Relationship Id="rId39" Type="http://schemas.openxmlformats.org/officeDocument/2006/relationships/image" Target="../media/image75.png"/><Relationship Id="rId21" Type="http://schemas.openxmlformats.org/officeDocument/2006/relationships/image" Target="../media/image58.png"/><Relationship Id="rId34" Type="http://schemas.openxmlformats.org/officeDocument/2006/relationships/image" Target="../media/image70.jpeg"/><Relationship Id="rId42" Type="http://schemas.openxmlformats.org/officeDocument/2006/relationships/image" Target="../media/image78.png"/><Relationship Id="rId47" Type="http://schemas.openxmlformats.org/officeDocument/2006/relationships/image" Target="../media/image83.jpeg"/><Relationship Id="rId50" Type="http://schemas.openxmlformats.org/officeDocument/2006/relationships/image" Target="../media/image86.png"/><Relationship Id="rId55" Type="http://schemas.openxmlformats.org/officeDocument/2006/relationships/image" Target="../media/image91.png"/><Relationship Id="rId63" Type="http://schemas.openxmlformats.org/officeDocument/2006/relationships/image" Target="../media/image99.png"/><Relationship Id="rId7" Type="http://schemas.openxmlformats.org/officeDocument/2006/relationships/image" Target="../media/image7.jpeg"/><Relationship Id="rId2" Type="http://schemas.openxmlformats.org/officeDocument/2006/relationships/notesSlide" Target="../notesSlides/notesSlide13.xml"/><Relationship Id="rId16" Type="http://schemas.openxmlformats.org/officeDocument/2006/relationships/image" Target="../media/image53.jpeg"/><Relationship Id="rId20" Type="http://schemas.openxmlformats.org/officeDocument/2006/relationships/image" Target="../media/image57.jpeg"/><Relationship Id="rId29" Type="http://schemas.openxmlformats.org/officeDocument/2006/relationships/image" Target="../media/image65.png"/><Relationship Id="rId41" Type="http://schemas.openxmlformats.org/officeDocument/2006/relationships/image" Target="../media/image77.jpeg"/><Relationship Id="rId54" Type="http://schemas.openxmlformats.org/officeDocument/2006/relationships/image" Target="../media/image90.jpeg"/><Relationship Id="rId62" Type="http://schemas.openxmlformats.org/officeDocument/2006/relationships/image" Target="../media/image98.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30.jpeg"/><Relationship Id="rId24" Type="http://schemas.openxmlformats.org/officeDocument/2006/relationships/image" Target="../media/image61.png"/><Relationship Id="rId32" Type="http://schemas.openxmlformats.org/officeDocument/2006/relationships/image" Target="../media/image68.jpeg"/><Relationship Id="rId37" Type="http://schemas.openxmlformats.org/officeDocument/2006/relationships/image" Target="../media/image73.jpeg"/><Relationship Id="rId40" Type="http://schemas.openxmlformats.org/officeDocument/2006/relationships/image" Target="../media/image76.jpeg"/><Relationship Id="rId45" Type="http://schemas.openxmlformats.org/officeDocument/2006/relationships/image" Target="../media/image81.jpeg"/><Relationship Id="rId53" Type="http://schemas.openxmlformats.org/officeDocument/2006/relationships/image" Target="../media/image89.jpeg"/><Relationship Id="rId58" Type="http://schemas.openxmlformats.org/officeDocument/2006/relationships/image" Target="../media/image94.jpeg"/><Relationship Id="rId5" Type="http://schemas.openxmlformats.org/officeDocument/2006/relationships/image" Target="../media/image4.jpeg"/><Relationship Id="rId15" Type="http://schemas.openxmlformats.org/officeDocument/2006/relationships/image" Target="../media/image52.jpeg"/><Relationship Id="rId23" Type="http://schemas.openxmlformats.org/officeDocument/2006/relationships/image" Target="../media/image60.png"/><Relationship Id="rId28" Type="http://schemas.openxmlformats.org/officeDocument/2006/relationships/image" Target="../media/image29.png"/><Relationship Id="rId36" Type="http://schemas.openxmlformats.org/officeDocument/2006/relationships/image" Target="../media/image72.png"/><Relationship Id="rId49" Type="http://schemas.openxmlformats.org/officeDocument/2006/relationships/image" Target="../media/image85.png"/><Relationship Id="rId57" Type="http://schemas.openxmlformats.org/officeDocument/2006/relationships/image" Target="../media/image93.png"/><Relationship Id="rId61" Type="http://schemas.openxmlformats.org/officeDocument/2006/relationships/image" Target="../media/image97.png"/><Relationship Id="rId10" Type="http://schemas.openxmlformats.org/officeDocument/2006/relationships/image" Target="../media/image48.jpeg"/><Relationship Id="rId19" Type="http://schemas.openxmlformats.org/officeDocument/2006/relationships/image" Target="../media/image56.jpeg"/><Relationship Id="rId31" Type="http://schemas.openxmlformats.org/officeDocument/2006/relationships/image" Target="../media/image67.jpeg"/><Relationship Id="rId44" Type="http://schemas.openxmlformats.org/officeDocument/2006/relationships/image" Target="../media/image80.png"/><Relationship Id="rId52" Type="http://schemas.openxmlformats.org/officeDocument/2006/relationships/image" Target="../media/image88.jpeg"/><Relationship Id="rId60" Type="http://schemas.openxmlformats.org/officeDocument/2006/relationships/image" Target="../media/image96.png"/><Relationship Id="rId4" Type="http://schemas.openxmlformats.org/officeDocument/2006/relationships/image" Target="../media/image8.jpeg"/><Relationship Id="rId9" Type="http://schemas.openxmlformats.org/officeDocument/2006/relationships/image" Target="../media/image47.jpeg"/><Relationship Id="rId14" Type="http://schemas.openxmlformats.org/officeDocument/2006/relationships/image" Target="../media/image51.png"/><Relationship Id="rId22" Type="http://schemas.openxmlformats.org/officeDocument/2006/relationships/image" Target="../media/image59.jpeg"/><Relationship Id="rId27" Type="http://schemas.openxmlformats.org/officeDocument/2006/relationships/image" Target="../media/image64.png"/><Relationship Id="rId30" Type="http://schemas.openxmlformats.org/officeDocument/2006/relationships/image" Target="../media/image66.jpeg"/><Relationship Id="rId35" Type="http://schemas.openxmlformats.org/officeDocument/2006/relationships/image" Target="../media/image71.jpeg"/><Relationship Id="rId43" Type="http://schemas.openxmlformats.org/officeDocument/2006/relationships/image" Target="../media/image79.png"/><Relationship Id="rId48" Type="http://schemas.openxmlformats.org/officeDocument/2006/relationships/image" Target="../media/image84.png"/><Relationship Id="rId56" Type="http://schemas.openxmlformats.org/officeDocument/2006/relationships/image" Target="../media/image92.png"/><Relationship Id="rId8" Type="http://schemas.openxmlformats.org/officeDocument/2006/relationships/image" Target="../media/image46.png"/><Relationship Id="rId51" Type="http://schemas.openxmlformats.org/officeDocument/2006/relationships/image" Target="../media/image87.jpeg"/><Relationship Id="rId3" Type="http://schemas.openxmlformats.org/officeDocument/2006/relationships/image" Target="../media/image2.jpeg"/><Relationship Id="rId12" Type="http://schemas.openxmlformats.org/officeDocument/2006/relationships/image" Target="../media/image49.jpeg"/><Relationship Id="rId17" Type="http://schemas.openxmlformats.org/officeDocument/2006/relationships/image" Target="../media/image54.png"/><Relationship Id="rId25" Type="http://schemas.openxmlformats.org/officeDocument/2006/relationships/image" Target="../media/image62.png"/><Relationship Id="rId33" Type="http://schemas.openxmlformats.org/officeDocument/2006/relationships/image" Target="../media/image69.jpeg"/><Relationship Id="rId38" Type="http://schemas.openxmlformats.org/officeDocument/2006/relationships/image" Target="../media/image74.png"/><Relationship Id="rId46" Type="http://schemas.openxmlformats.org/officeDocument/2006/relationships/image" Target="../media/image82.jpeg"/><Relationship Id="rId59" Type="http://schemas.openxmlformats.org/officeDocument/2006/relationships/image" Target="../media/image95.png"/></Relationships>
</file>

<file path=ppt/slides/_rels/slide14.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7.jpeg"/><Relationship Id="rId3" Type="http://schemas.openxmlformats.org/officeDocument/2006/relationships/image" Target="../media/image100.jpeg"/><Relationship Id="rId7" Type="http://schemas.openxmlformats.org/officeDocument/2006/relationships/image" Target="../media/image104.jpeg"/><Relationship Id="rId12"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3.jpeg"/><Relationship Id="rId11" Type="http://schemas.openxmlformats.org/officeDocument/2006/relationships/image" Target="../media/image4.jpeg"/><Relationship Id="rId5" Type="http://schemas.openxmlformats.org/officeDocument/2006/relationships/image" Target="../media/image102.jpeg"/><Relationship Id="rId10" Type="http://schemas.openxmlformats.org/officeDocument/2006/relationships/image" Target="../media/image8.jpeg"/><Relationship Id="rId4" Type="http://schemas.openxmlformats.org/officeDocument/2006/relationships/image" Target="../media/image101.jpeg"/><Relationship Id="rId9" Type="http://schemas.openxmlformats.org/officeDocument/2006/relationships/image" Target="../media/image2.jpeg"/></Relationships>
</file>

<file path=ppt/slides/_rels/slide15.xml.rels><?xml version="1.0" encoding="UTF-8" standalone="yes"?>
<Relationships xmlns="http://schemas.openxmlformats.org/package/2006/relationships"><Relationship Id="rId8" Type="http://schemas.openxmlformats.org/officeDocument/2006/relationships/image" Target="../media/image111.jpeg"/><Relationship Id="rId13" Type="http://schemas.openxmlformats.org/officeDocument/2006/relationships/image" Target="../media/image7.jpeg"/><Relationship Id="rId3" Type="http://schemas.openxmlformats.org/officeDocument/2006/relationships/image" Target="../media/image106.jpeg"/><Relationship Id="rId7" Type="http://schemas.openxmlformats.org/officeDocument/2006/relationships/image" Target="../media/image110.jpeg"/><Relationship Id="rId12"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9.jpeg"/><Relationship Id="rId11" Type="http://schemas.openxmlformats.org/officeDocument/2006/relationships/image" Target="../media/image4.jpeg"/><Relationship Id="rId5" Type="http://schemas.openxmlformats.org/officeDocument/2006/relationships/image" Target="../media/image108.jpeg"/><Relationship Id="rId10" Type="http://schemas.openxmlformats.org/officeDocument/2006/relationships/image" Target="../media/image8.jpeg"/><Relationship Id="rId4" Type="http://schemas.openxmlformats.org/officeDocument/2006/relationships/image" Target="../media/image107.jpeg"/><Relationship Id="rId9" Type="http://schemas.openxmlformats.org/officeDocument/2006/relationships/image" Target="../media/image2.jpeg"/></Relationships>
</file>

<file path=ppt/slides/_rels/slide16.xml.rels><?xml version="1.0" encoding="UTF-8" standalone="yes"?>
<Relationships xmlns="http://schemas.openxmlformats.org/package/2006/relationships"><Relationship Id="rId8" Type="http://schemas.openxmlformats.org/officeDocument/2006/relationships/image" Target="../media/image114.wmf"/><Relationship Id="rId13" Type="http://schemas.openxmlformats.org/officeDocument/2006/relationships/image" Target="../media/image8.jpeg"/><Relationship Id="rId3" Type="http://schemas.openxmlformats.org/officeDocument/2006/relationships/image" Target="../media/image2.jpeg"/><Relationship Id="rId7" Type="http://schemas.openxmlformats.org/officeDocument/2006/relationships/image" Target="../media/image113.wmf"/><Relationship Id="rId12"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2.wmf"/><Relationship Id="rId11" Type="http://schemas.openxmlformats.org/officeDocument/2006/relationships/image" Target="../media/image117.jpeg"/><Relationship Id="rId5" Type="http://schemas.openxmlformats.org/officeDocument/2006/relationships/image" Target="../media/image9.png"/><Relationship Id="rId10" Type="http://schemas.openxmlformats.org/officeDocument/2006/relationships/image" Target="../media/image116.jpeg"/><Relationship Id="rId4" Type="http://schemas.openxmlformats.org/officeDocument/2006/relationships/image" Target="../media/image4.jpeg"/><Relationship Id="rId9" Type="http://schemas.openxmlformats.org/officeDocument/2006/relationships/image" Target="../media/image115.jpeg"/></Relationships>
</file>

<file path=ppt/slides/_rels/slide17.xml.rels><?xml version="1.0" encoding="UTF-8" standalone="yes"?>
<Relationships xmlns="http://schemas.openxmlformats.org/package/2006/relationships"><Relationship Id="rId8" Type="http://schemas.openxmlformats.org/officeDocument/2006/relationships/image" Target="../media/image114.wmf"/><Relationship Id="rId13" Type="http://schemas.openxmlformats.org/officeDocument/2006/relationships/image" Target="../media/image8.jpeg"/><Relationship Id="rId3" Type="http://schemas.openxmlformats.org/officeDocument/2006/relationships/image" Target="../media/image2.jpeg"/><Relationship Id="rId7" Type="http://schemas.openxmlformats.org/officeDocument/2006/relationships/image" Target="../media/image113.wmf"/><Relationship Id="rId12"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2.wmf"/><Relationship Id="rId11" Type="http://schemas.openxmlformats.org/officeDocument/2006/relationships/image" Target="../media/image117.jpeg"/><Relationship Id="rId5" Type="http://schemas.openxmlformats.org/officeDocument/2006/relationships/image" Target="../media/image9.png"/><Relationship Id="rId10" Type="http://schemas.openxmlformats.org/officeDocument/2006/relationships/image" Target="../media/image116.jpeg"/><Relationship Id="rId4" Type="http://schemas.openxmlformats.org/officeDocument/2006/relationships/image" Target="../media/image4.jpeg"/><Relationship Id="rId9" Type="http://schemas.openxmlformats.org/officeDocument/2006/relationships/image" Target="../media/image115.jpeg"/><Relationship Id="rId14" Type="http://schemas.openxmlformats.org/officeDocument/2006/relationships/image" Target="../media/image86.png"/></Relationships>
</file>

<file path=ppt/slides/_rels/slide18.xml.rels><?xml version="1.0" encoding="UTF-8" standalone="yes"?>
<Relationships xmlns="http://schemas.openxmlformats.org/package/2006/relationships"><Relationship Id="rId8" Type="http://schemas.openxmlformats.org/officeDocument/2006/relationships/image" Target="../media/image123.jpeg"/><Relationship Id="rId13" Type="http://schemas.openxmlformats.org/officeDocument/2006/relationships/image" Target="../media/image7.jpeg"/><Relationship Id="rId3" Type="http://schemas.openxmlformats.org/officeDocument/2006/relationships/image" Target="../media/image118.jpeg"/><Relationship Id="rId7" Type="http://schemas.openxmlformats.org/officeDocument/2006/relationships/image" Target="../media/image122.jpeg"/><Relationship Id="rId12"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21.jpeg"/><Relationship Id="rId11" Type="http://schemas.openxmlformats.org/officeDocument/2006/relationships/image" Target="../media/image4.jpeg"/><Relationship Id="rId5" Type="http://schemas.openxmlformats.org/officeDocument/2006/relationships/image" Target="../media/image120.jpeg"/><Relationship Id="rId10" Type="http://schemas.openxmlformats.org/officeDocument/2006/relationships/image" Target="../media/image8.jpeg"/><Relationship Id="rId4" Type="http://schemas.openxmlformats.org/officeDocument/2006/relationships/image" Target="../media/image119.jpeg"/><Relationship Id="rId9" Type="http://schemas.openxmlformats.org/officeDocument/2006/relationships/image" Target="../media/image2.jpeg"/></Relationships>
</file>

<file path=ppt/slides/_rels/slide1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124.jpeg"/><Relationship Id="rId7" Type="http://schemas.openxmlformats.org/officeDocument/2006/relationships/image" Target="../media/image128.jpeg"/><Relationship Id="rId12"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7.jpeg"/><Relationship Id="rId11" Type="http://schemas.openxmlformats.org/officeDocument/2006/relationships/image" Target="../media/image9.png"/><Relationship Id="rId5" Type="http://schemas.openxmlformats.org/officeDocument/2006/relationships/image" Target="../media/image126.jpeg"/><Relationship Id="rId10" Type="http://schemas.openxmlformats.org/officeDocument/2006/relationships/image" Target="../media/image4.jpeg"/><Relationship Id="rId4" Type="http://schemas.openxmlformats.org/officeDocument/2006/relationships/image" Target="../media/image125.jpeg"/><Relationship Id="rId9" Type="http://schemas.openxmlformats.org/officeDocument/2006/relationships/image" Target="../media/image8.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2.jpeg"/><Relationship Id="rId4" Type="http://schemas.openxmlformats.org/officeDocument/2006/relationships/image" Target="../media/image4.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image" Target="../media/image7.jpeg"/><Relationship Id="rId3" Type="http://schemas.openxmlformats.org/officeDocument/2006/relationships/image" Target="../media/image129.jpeg"/><Relationship Id="rId7" Type="http://schemas.openxmlformats.org/officeDocument/2006/relationships/image" Target="../media/image133.jpeg"/><Relationship Id="rId12"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32.jpeg"/><Relationship Id="rId11" Type="http://schemas.openxmlformats.org/officeDocument/2006/relationships/image" Target="../media/image4.jpeg"/><Relationship Id="rId5" Type="http://schemas.openxmlformats.org/officeDocument/2006/relationships/image" Target="../media/image131.jpeg"/><Relationship Id="rId10" Type="http://schemas.openxmlformats.org/officeDocument/2006/relationships/image" Target="../media/image8.jpeg"/><Relationship Id="rId4" Type="http://schemas.openxmlformats.org/officeDocument/2006/relationships/image" Target="../media/image130.jpeg"/><Relationship Id="rId9" Type="http://schemas.openxmlformats.org/officeDocument/2006/relationships/image" Target="../media/image2.jpeg"/></Relationships>
</file>

<file path=ppt/slides/_rels/slide21.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image" Target="../media/image7.jpeg"/><Relationship Id="rId3" Type="http://schemas.openxmlformats.org/officeDocument/2006/relationships/image" Target="../media/image129.jpeg"/><Relationship Id="rId7" Type="http://schemas.openxmlformats.org/officeDocument/2006/relationships/image" Target="../media/image133.jpeg"/><Relationship Id="rId12"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32.jpeg"/><Relationship Id="rId11" Type="http://schemas.openxmlformats.org/officeDocument/2006/relationships/image" Target="../media/image4.jpeg"/><Relationship Id="rId5" Type="http://schemas.openxmlformats.org/officeDocument/2006/relationships/image" Target="../media/image131.jpeg"/><Relationship Id="rId10" Type="http://schemas.openxmlformats.org/officeDocument/2006/relationships/image" Target="../media/image8.jpeg"/><Relationship Id="rId4" Type="http://schemas.openxmlformats.org/officeDocument/2006/relationships/image" Target="../media/image130.jpeg"/><Relationship Id="rId9" Type="http://schemas.openxmlformats.org/officeDocument/2006/relationships/image" Target="../media/image2.jpeg"/></Relationships>
</file>

<file path=ppt/slides/_rels/slide22.xml.rels><?xml version="1.0" encoding="UTF-8" standalone="yes"?>
<Relationships xmlns="http://schemas.openxmlformats.org/package/2006/relationships"><Relationship Id="rId8" Type="http://schemas.openxmlformats.org/officeDocument/2006/relationships/image" Target="../media/image134.jpeg"/><Relationship Id="rId13" Type="http://schemas.openxmlformats.org/officeDocument/2006/relationships/image" Target="../media/image7.jpeg"/><Relationship Id="rId3" Type="http://schemas.openxmlformats.org/officeDocument/2006/relationships/image" Target="../media/image129.jpeg"/><Relationship Id="rId7" Type="http://schemas.openxmlformats.org/officeDocument/2006/relationships/image" Target="../media/image133.jpeg"/><Relationship Id="rId12"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2.jpeg"/><Relationship Id="rId11" Type="http://schemas.openxmlformats.org/officeDocument/2006/relationships/image" Target="../media/image4.jpeg"/><Relationship Id="rId5" Type="http://schemas.openxmlformats.org/officeDocument/2006/relationships/image" Target="../media/image131.jpeg"/><Relationship Id="rId10" Type="http://schemas.openxmlformats.org/officeDocument/2006/relationships/image" Target="../media/image8.jpeg"/><Relationship Id="rId4" Type="http://schemas.openxmlformats.org/officeDocument/2006/relationships/image" Target="../media/image130.jpeg"/><Relationship Id="rId9"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image" Target="../media/image8.jpeg"/><Relationship Id="rId9" Type="http://schemas.openxmlformats.org/officeDocument/2006/relationships/chart" Target="../charts/chart2.xml"/></Relationships>
</file>

<file path=ppt/slides/_rels/slide25.xml.rels><?xml version="1.0" encoding="UTF-8" standalone="yes"?>
<Relationships xmlns="http://schemas.openxmlformats.org/package/2006/relationships"><Relationship Id="rId8" Type="http://schemas.openxmlformats.org/officeDocument/2006/relationships/image" Target="../media/image135.png"/><Relationship Id="rId13" Type="http://schemas.openxmlformats.org/officeDocument/2006/relationships/image" Target="../media/image137.png"/><Relationship Id="rId3" Type="http://schemas.openxmlformats.org/officeDocument/2006/relationships/image" Target="../media/image2.jpeg"/><Relationship Id="rId7" Type="http://schemas.openxmlformats.org/officeDocument/2006/relationships/image" Target="../media/image86.png"/><Relationship Id="rId12" Type="http://schemas.openxmlformats.org/officeDocument/2006/relationships/image" Target="../media/image60.png"/><Relationship Id="rId17" Type="http://schemas.openxmlformats.org/officeDocument/2006/relationships/image" Target="../media/image7.jpeg"/><Relationship Id="rId2" Type="http://schemas.openxmlformats.org/officeDocument/2006/relationships/notesSlide" Target="../notesSlides/notesSlide25.xml"/><Relationship Id="rId16" Type="http://schemas.openxmlformats.org/officeDocument/2006/relationships/image" Target="../media/image56.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48.jpeg"/><Relationship Id="rId5" Type="http://schemas.openxmlformats.org/officeDocument/2006/relationships/image" Target="../media/image4.jpeg"/><Relationship Id="rId15" Type="http://schemas.openxmlformats.org/officeDocument/2006/relationships/image" Target="../media/image88.jpeg"/><Relationship Id="rId10" Type="http://schemas.openxmlformats.org/officeDocument/2006/relationships/image" Target="../media/image136.jpeg"/><Relationship Id="rId4" Type="http://schemas.openxmlformats.org/officeDocument/2006/relationships/image" Target="../media/image8.jpeg"/><Relationship Id="rId9" Type="http://schemas.openxmlformats.org/officeDocument/2006/relationships/image" Target="../media/image59.jpeg"/><Relationship Id="rId14" Type="http://schemas.openxmlformats.org/officeDocument/2006/relationships/image" Target="../media/image54.png"/></Relationships>
</file>

<file path=ppt/slides/_rels/slide26.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7.jpeg"/><Relationship Id="rId7"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2.jpeg"/><Relationship Id="rId9" Type="http://schemas.openxmlformats.org/officeDocument/2006/relationships/image" Target="../media/image139.jpeg"/></Relationships>
</file>

<file path=ppt/slides/_rels/slide27.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8.jpeg"/><Relationship Id="rId3" Type="http://schemas.openxmlformats.org/officeDocument/2006/relationships/image" Target="../media/image2.jpeg"/><Relationship Id="rId7" Type="http://schemas.openxmlformats.org/officeDocument/2006/relationships/image" Target="../media/image142.jpeg"/><Relationship Id="rId12"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1.jpeg"/><Relationship Id="rId11" Type="http://schemas.openxmlformats.org/officeDocument/2006/relationships/image" Target="../media/image7.jpeg"/><Relationship Id="rId5" Type="http://schemas.openxmlformats.org/officeDocument/2006/relationships/image" Target="../media/image140.jpeg"/><Relationship Id="rId15" Type="http://schemas.openxmlformats.org/officeDocument/2006/relationships/image" Target="../media/image147.jpeg"/><Relationship Id="rId10" Type="http://schemas.openxmlformats.org/officeDocument/2006/relationships/image" Target="../media/image145.jpeg"/><Relationship Id="rId4" Type="http://schemas.openxmlformats.org/officeDocument/2006/relationships/image" Target="../media/image4.jpeg"/><Relationship Id="rId9" Type="http://schemas.openxmlformats.org/officeDocument/2006/relationships/image" Target="../media/image144.jpeg"/><Relationship Id="rId14" Type="http://schemas.openxmlformats.org/officeDocument/2006/relationships/image" Target="../media/image146.jpe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2.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3.xml"/><Relationship Id="rId16"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7.jpeg"/><Relationship Id="rId5" Type="http://schemas.openxmlformats.org/officeDocument/2006/relationships/image" Target="../media/image4.jpeg"/><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8.jpeg"/><Relationship Id="rId9" Type="http://schemas.openxmlformats.org/officeDocument/2006/relationships/image" Target="../media/image15.jpeg"/><Relationship Id="rId14" Type="http://schemas.openxmlformats.org/officeDocument/2006/relationships/image" Target="../media/image20.jpe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image" Target="../media/image24.jpeg"/><Relationship Id="rId4" Type="http://schemas.openxmlformats.org/officeDocument/2006/relationships/image" Target="../media/image8.jpeg"/><Relationship Id="rId9" Type="http://schemas.openxmlformats.org/officeDocument/2006/relationships/image" Target="../media/image23.jpeg"/></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image" Target="../media/image27.png"/><Relationship Id="rId4" Type="http://schemas.openxmlformats.org/officeDocument/2006/relationships/image" Target="../media/image8.jpeg"/><Relationship Id="rId9" Type="http://schemas.openxmlformats.org/officeDocument/2006/relationships/image" Target="../media/image26.jpeg"/></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jpeg"/><Relationship Id="rId7"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10" Type="http://schemas.openxmlformats.org/officeDocument/2006/relationships/image" Target="../media/image33.jpeg"/><Relationship Id="rId4" Type="http://schemas.openxmlformats.org/officeDocument/2006/relationships/image" Target="../media/image4.jpe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image" Target="../media/image36.jpeg"/><Relationship Id="rId4" Type="http://schemas.openxmlformats.org/officeDocument/2006/relationships/image" Target="../media/image8.jpeg"/><Relationship Id="rId9"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jpeg"/><Relationship Id="rId10" Type="http://schemas.openxmlformats.org/officeDocument/2006/relationships/image" Target="../media/image39.jpeg"/><Relationship Id="rId4" Type="http://schemas.openxmlformats.org/officeDocument/2006/relationships/image" Target="../media/image8.jpeg"/><Relationship Id="rId9" Type="http://schemas.openxmlformats.org/officeDocument/2006/relationships/image" Target="../media/image38.jpeg"/></Relationships>
</file>

<file path=ppt/slides/_rels/slide9.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jpeg"/><Relationship Id="rId7"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GP3269"/>
          <p:cNvPicPr>
            <a:picLocks noChangeAspect="1" noChangeArrowheads="1"/>
          </p:cNvPicPr>
          <p:nvPr/>
        </p:nvPicPr>
        <p:blipFill>
          <a:blip r:embed="rId3" cstate="print"/>
          <a:srcRect/>
          <a:stretch>
            <a:fillRect/>
          </a:stretch>
        </p:blipFill>
        <p:spPr bwMode="auto">
          <a:xfrm>
            <a:off x="0" y="736600"/>
            <a:ext cx="9144000" cy="6121400"/>
          </a:xfrm>
          <a:prstGeom prst="rect">
            <a:avLst/>
          </a:prstGeom>
          <a:noFill/>
          <a:ln w="9525">
            <a:noFill/>
            <a:miter lim="800000"/>
            <a:headEnd/>
            <a:tailEnd/>
          </a:ln>
        </p:spPr>
      </p:pic>
      <p:pic>
        <p:nvPicPr>
          <p:cNvPr id="2051" name="Picture 3" descr="Kopfbalken"/>
          <p:cNvPicPr>
            <a:picLocks noChangeAspect="1" noChangeArrowheads="1"/>
          </p:cNvPicPr>
          <p:nvPr/>
        </p:nvPicPr>
        <p:blipFill>
          <a:blip r:embed="rId4" cstate="print"/>
          <a:srcRect/>
          <a:stretch>
            <a:fillRect/>
          </a:stretch>
        </p:blipFill>
        <p:spPr bwMode="auto">
          <a:xfrm>
            <a:off x="0" y="0"/>
            <a:ext cx="9144000" cy="768350"/>
          </a:xfrm>
          <a:prstGeom prst="rect">
            <a:avLst/>
          </a:prstGeom>
          <a:noFill/>
          <a:ln w="9525">
            <a:noFill/>
            <a:miter lim="800000"/>
            <a:headEnd/>
            <a:tailEnd/>
          </a:ln>
        </p:spPr>
      </p:pic>
      <p:pic>
        <p:nvPicPr>
          <p:cNvPr id="2052" name="Picture 4" descr="Logo_Schriftzug_2C"/>
          <p:cNvPicPr>
            <a:picLocks noChangeAspect="1" noChangeArrowheads="1"/>
          </p:cNvPicPr>
          <p:nvPr/>
        </p:nvPicPr>
        <p:blipFill>
          <a:blip r:embed="rId5" cstate="print"/>
          <a:srcRect/>
          <a:stretch>
            <a:fillRect/>
          </a:stretch>
        </p:blipFill>
        <p:spPr bwMode="auto">
          <a:xfrm>
            <a:off x="8172450" y="6399213"/>
            <a:ext cx="971550" cy="458787"/>
          </a:xfrm>
          <a:prstGeom prst="rect">
            <a:avLst/>
          </a:prstGeom>
          <a:noFill/>
          <a:ln w="9525">
            <a:noFill/>
            <a:miter lim="800000"/>
            <a:headEnd/>
            <a:tailEnd/>
          </a:ln>
        </p:spPr>
      </p:pic>
      <p:sp>
        <p:nvSpPr>
          <p:cNvPr id="2053" name="Text Box 5"/>
          <p:cNvSpPr txBox="1">
            <a:spLocks noChangeArrowheads="1"/>
          </p:cNvSpPr>
          <p:nvPr/>
        </p:nvSpPr>
        <p:spPr bwMode="auto">
          <a:xfrm>
            <a:off x="3683000" y="6435725"/>
            <a:ext cx="1949450" cy="304800"/>
          </a:xfrm>
          <a:prstGeom prst="rect">
            <a:avLst/>
          </a:prstGeom>
          <a:noFill/>
          <a:ln w="9525">
            <a:noFill/>
            <a:miter lim="800000"/>
            <a:headEnd/>
            <a:tailEnd/>
          </a:ln>
        </p:spPr>
        <p:txBody>
          <a:bodyPr wrap="none">
            <a:spAutoFit/>
          </a:bodyPr>
          <a:lstStyle/>
          <a:p>
            <a:pPr algn="ctr"/>
            <a:r>
              <a:rPr lang="de-DE" sz="1400" b="1">
                <a:solidFill>
                  <a:schemeClr val="bg1"/>
                </a:solidFill>
              </a:rPr>
              <a:t>Dr. Frank Holzförster</a:t>
            </a:r>
          </a:p>
        </p:txBody>
      </p:sp>
      <p:sp>
        <p:nvSpPr>
          <p:cNvPr id="3078" name="Text Box 6"/>
          <p:cNvSpPr txBox="1">
            <a:spLocks noChangeArrowheads="1"/>
          </p:cNvSpPr>
          <p:nvPr/>
        </p:nvSpPr>
        <p:spPr bwMode="auto">
          <a:xfrm>
            <a:off x="0" y="846138"/>
            <a:ext cx="9144000" cy="1878012"/>
          </a:xfrm>
          <a:prstGeom prst="rect">
            <a:avLst/>
          </a:prstGeom>
          <a:noFill/>
          <a:ln w="9525">
            <a:noFill/>
            <a:miter lim="800000"/>
            <a:headEnd/>
            <a:tailEnd/>
          </a:ln>
          <a:effectLst/>
        </p:spPr>
        <p:txBody>
          <a:bodyPr>
            <a:spAutoFit/>
          </a:bodyPr>
          <a:lstStyle/>
          <a:p>
            <a:pPr algn="ctr">
              <a:spcBef>
                <a:spcPct val="50000"/>
              </a:spcBef>
              <a:defRPr/>
            </a:pPr>
            <a:r>
              <a:rPr lang="de-DE" sz="3200" b="1" dirty="0">
                <a:solidFill>
                  <a:srgbClr val="000000"/>
                </a:solidFill>
                <a:effectLst>
                  <a:outerShdw blurRad="38100" dist="38100" dir="2700000" algn="tl">
                    <a:srgbClr val="C0C0C0"/>
                  </a:outerShdw>
                </a:effectLst>
                <a:latin typeface="Arial" charset="0"/>
                <a:cs typeface="+mn-cs"/>
              </a:rPr>
              <a:t>The GEO-Zentrum an der KTB </a:t>
            </a:r>
          </a:p>
          <a:p>
            <a:pPr algn="ctr">
              <a:spcBef>
                <a:spcPct val="50000"/>
              </a:spcBef>
              <a:defRPr/>
            </a:pPr>
            <a:r>
              <a:rPr lang="de-DE" sz="3200" b="1" dirty="0">
                <a:solidFill>
                  <a:srgbClr val="000000"/>
                </a:solidFill>
                <a:effectLst>
                  <a:outerShdw blurRad="38100" dist="38100" dir="2700000" algn="tl">
                    <a:srgbClr val="C0C0C0"/>
                  </a:outerShdw>
                </a:effectLst>
                <a:latin typeface="Arial" charset="0"/>
                <a:cs typeface="+mn-cs"/>
              </a:rPr>
              <a:t>–</a:t>
            </a:r>
          </a:p>
          <a:p>
            <a:pPr algn="ctr">
              <a:spcBef>
                <a:spcPct val="50000"/>
              </a:spcBef>
              <a:defRPr/>
            </a:pPr>
            <a:r>
              <a:rPr lang="de-DE" sz="2400" b="1" dirty="0" err="1">
                <a:solidFill>
                  <a:srgbClr val="000000"/>
                </a:solidFill>
                <a:effectLst>
                  <a:outerShdw blurRad="38100" dist="38100" dir="2700000" algn="tl">
                    <a:srgbClr val="C0C0C0"/>
                  </a:outerShdw>
                </a:effectLst>
                <a:latin typeface="Arial" charset="0"/>
                <a:cs typeface="+mn-cs"/>
              </a:rPr>
              <a:t>History</a:t>
            </a:r>
            <a:r>
              <a:rPr lang="de-DE" sz="2400" b="1" dirty="0">
                <a:solidFill>
                  <a:srgbClr val="000000"/>
                </a:solidFill>
                <a:effectLst>
                  <a:outerShdw blurRad="38100" dist="38100" dir="2700000" algn="tl">
                    <a:srgbClr val="C0C0C0"/>
                  </a:outerShdw>
                </a:effectLst>
                <a:latin typeface="Arial" charset="0"/>
                <a:cs typeface="+mn-cs"/>
              </a:rPr>
              <a:t> </a:t>
            </a:r>
            <a:r>
              <a:rPr lang="de-DE" sz="2400" b="1" dirty="0" err="1">
                <a:solidFill>
                  <a:srgbClr val="000000"/>
                </a:solidFill>
                <a:effectLst>
                  <a:outerShdw blurRad="38100" dist="38100" dir="2700000" algn="tl">
                    <a:srgbClr val="C0C0C0"/>
                  </a:outerShdw>
                </a:effectLst>
                <a:latin typeface="Arial" charset="0"/>
                <a:cs typeface="+mn-cs"/>
              </a:rPr>
              <a:t>and</a:t>
            </a:r>
            <a:r>
              <a:rPr lang="de-DE" sz="2400" b="1" dirty="0">
                <a:solidFill>
                  <a:srgbClr val="000000"/>
                </a:solidFill>
                <a:effectLst>
                  <a:outerShdw blurRad="38100" dist="38100" dir="2700000" algn="tl">
                    <a:srgbClr val="C0C0C0"/>
                  </a:outerShdw>
                </a:effectLst>
                <a:latin typeface="Arial" charset="0"/>
                <a:cs typeface="+mn-cs"/>
              </a:rPr>
              <a:t> </a:t>
            </a:r>
            <a:r>
              <a:rPr lang="de-DE" sz="2400" b="1" dirty="0" err="1">
                <a:solidFill>
                  <a:srgbClr val="000000"/>
                </a:solidFill>
                <a:effectLst>
                  <a:outerShdw blurRad="38100" dist="38100" dir="2700000" algn="tl">
                    <a:srgbClr val="C0C0C0"/>
                  </a:outerShdw>
                </a:effectLst>
                <a:latin typeface="Arial" charset="0"/>
                <a:cs typeface="+mn-cs"/>
              </a:rPr>
              <a:t>usage</a:t>
            </a:r>
            <a:r>
              <a:rPr lang="de-DE" sz="2400" b="1" dirty="0">
                <a:solidFill>
                  <a:srgbClr val="000000"/>
                </a:solidFill>
                <a:effectLst>
                  <a:outerShdw blurRad="38100" dist="38100" dir="2700000" algn="tl">
                    <a:srgbClr val="C0C0C0"/>
                  </a:outerShdw>
                </a:effectLst>
                <a:latin typeface="Arial" charset="0"/>
                <a:cs typeface="+mn-cs"/>
              </a:rPr>
              <a:t> </a:t>
            </a:r>
            <a:r>
              <a:rPr lang="de-DE" sz="2400" b="1" dirty="0" err="1">
                <a:solidFill>
                  <a:srgbClr val="000000"/>
                </a:solidFill>
                <a:effectLst>
                  <a:outerShdw blurRad="38100" dist="38100" dir="2700000" algn="tl">
                    <a:srgbClr val="C0C0C0"/>
                  </a:outerShdw>
                </a:effectLst>
                <a:latin typeface="Arial" charset="0"/>
                <a:cs typeface="+mn-cs"/>
              </a:rPr>
              <a:t>for</a:t>
            </a:r>
            <a:r>
              <a:rPr lang="de-DE" sz="2400" b="1" dirty="0">
                <a:solidFill>
                  <a:srgbClr val="000000"/>
                </a:solidFill>
                <a:effectLst>
                  <a:outerShdw blurRad="38100" dist="38100" dir="2700000" algn="tl">
                    <a:srgbClr val="C0C0C0"/>
                  </a:outerShdw>
                </a:effectLst>
                <a:latin typeface="Arial" charset="0"/>
                <a:cs typeface="+mn-cs"/>
              </a:rPr>
              <a:t> </a:t>
            </a:r>
            <a:r>
              <a:rPr lang="de-DE" sz="2400" b="1" dirty="0" err="1">
                <a:solidFill>
                  <a:srgbClr val="000000"/>
                </a:solidFill>
                <a:effectLst>
                  <a:outerShdw blurRad="38100" dist="38100" dir="2700000" algn="tl">
                    <a:srgbClr val="C0C0C0"/>
                  </a:outerShdw>
                </a:effectLst>
                <a:latin typeface="Arial" charset="0"/>
                <a:cs typeface="+mn-cs"/>
              </a:rPr>
              <a:t>outreach</a:t>
            </a:r>
            <a:r>
              <a:rPr lang="de-DE" sz="2400" b="1" dirty="0">
                <a:solidFill>
                  <a:srgbClr val="000000"/>
                </a:solidFill>
                <a:effectLst>
                  <a:outerShdw blurRad="38100" dist="38100" dir="2700000" algn="tl">
                    <a:srgbClr val="C0C0C0"/>
                  </a:outerShdw>
                </a:effectLst>
                <a:latin typeface="Arial" charset="0"/>
                <a:cs typeface="+mn-cs"/>
              </a:rPr>
              <a:t> </a:t>
            </a:r>
            <a:r>
              <a:rPr lang="de-DE" sz="2400" b="1" dirty="0" err="1">
                <a:solidFill>
                  <a:srgbClr val="000000"/>
                </a:solidFill>
                <a:effectLst>
                  <a:outerShdw blurRad="38100" dist="38100" dir="2700000" algn="tl">
                    <a:srgbClr val="C0C0C0"/>
                  </a:outerShdw>
                </a:effectLst>
                <a:latin typeface="Arial" charset="0"/>
                <a:cs typeface="+mn-cs"/>
              </a:rPr>
              <a:t>and</a:t>
            </a:r>
            <a:r>
              <a:rPr lang="de-DE" sz="2400" b="1" dirty="0">
                <a:solidFill>
                  <a:srgbClr val="000000"/>
                </a:solidFill>
                <a:effectLst>
                  <a:outerShdw blurRad="38100" dist="38100" dir="2700000" algn="tl">
                    <a:srgbClr val="C0C0C0"/>
                  </a:outerShdw>
                </a:effectLst>
                <a:latin typeface="Arial" charset="0"/>
                <a:cs typeface="+mn-cs"/>
              </a:rPr>
              <a:t> </a:t>
            </a:r>
            <a:r>
              <a:rPr lang="de-DE" sz="2400" b="1" dirty="0" err="1">
                <a:solidFill>
                  <a:srgbClr val="000000"/>
                </a:solidFill>
                <a:effectLst>
                  <a:outerShdw blurRad="38100" dist="38100" dir="2700000" algn="tl">
                    <a:srgbClr val="C0C0C0"/>
                  </a:outerShdw>
                </a:effectLst>
                <a:latin typeface="Arial" charset="0"/>
                <a:cs typeface="+mn-cs"/>
              </a:rPr>
              <a:t>education</a:t>
            </a:r>
            <a:endParaRPr lang="de-DE" sz="2400" b="1" dirty="0">
              <a:solidFill>
                <a:srgbClr val="000000"/>
              </a:solidFill>
              <a:effectLst>
                <a:outerShdw blurRad="38100" dist="38100" dir="2700000" algn="tl">
                  <a:srgbClr val="C0C0C0"/>
                </a:outerShdw>
              </a:effectLst>
              <a:latin typeface="Arial" charset="0"/>
              <a:cs typeface="+mn-cs"/>
            </a:endParaRPr>
          </a:p>
        </p:txBody>
      </p:sp>
      <p:pic>
        <p:nvPicPr>
          <p:cNvPr id="2055" name="Picture 7" descr="Kopfbalken-Logo"/>
          <p:cNvPicPr>
            <a:picLocks noChangeAspect="1" noChangeArrowheads="1"/>
          </p:cNvPicPr>
          <p:nvPr/>
        </p:nvPicPr>
        <p:blipFill>
          <a:blip r:embed="rId6" cstate="print"/>
          <a:srcRect/>
          <a:stretch>
            <a:fillRect/>
          </a:stretch>
        </p:blipFill>
        <p:spPr bwMode="auto">
          <a:xfrm>
            <a:off x="7023100" y="0"/>
            <a:ext cx="2120900" cy="755650"/>
          </a:xfrm>
          <a:prstGeom prst="rect">
            <a:avLst/>
          </a:prstGeom>
          <a:noFill/>
          <a:ln w="9525">
            <a:noFill/>
            <a:miter lim="800000"/>
            <a:headEnd/>
            <a:tailEnd/>
          </a:ln>
        </p:spPr>
      </p:pic>
      <p:grpSp>
        <p:nvGrpSpPr>
          <p:cNvPr id="2056" name="Group 8"/>
          <p:cNvGrpSpPr>
            <a:grpSpLocks/>
          </p:cNvGrpSpPr>
          <p:nvPr/>
        </p:nvGrpSpPr>
        <p:grpSpPr bwMode="auto">
          <a:xfrm>
            <a:off x="138113" y="4300538"/>
            <a:ext cx="2970212" cy="1981200"/>
            <a:chOff x="87" y="2709"/>
            <a:chExt cx="1871" cy="1248"/>
          </a:xfrm>
        </p:grpSpPr>
        <p:sp>
          <p:nvSpPr>
            <p:cNvPr id="2060" name="Rectangle 9"/>
            <p:cNvSpPr>
              <a:spLocks noChangeArrowheads="1"/>
            </p:cNvSpPr>
            <p:nvPr/>
          </p:nvSpPr>
          <p:spPr bwMode="auto">
            <a:xfrm>
              <a:off x="109" y="2725"/>
              <a:ext cx="1849" cy="1232"/>
            </a:xfrm>
            <a:prstGeom prst="rect">
              <a:avLst/>
            </a:prstGeom>
            <a:solidFill>
              <a:srgbClr val="333333"/>
            </a:solidFill>
            <a:ln w="9525">
              <a:noFill/>
              <a:miter lim="800000"/>
              <a:headEnd/>
              <a:tailEnd/>
            </a:ln>
          </p:spPr>
          <p:txBody>
            <a:bodyPr wrap="none" anchor="ctr"/>
            <a:lstStyle/>
            <a:p>
              <a:endParaRPr lang="de-DE"/>
            </a:p>
          </p:txBody>
        </p:sp>
        <p:pic>
          <p:nvPicPr>
            <p:cNvPr id="2061" name="Picture 10" descr="Luftbild-klein"/>
            <p:cNvPicPr>
              <a:picLocks noChangeAspect="1" noChangeArrowheads="1"/>
            </p:cNvPicPr>
            <p:nvPr/>
          </p:nvPicPr>
          <p:blipFill>
            <a:blip r:embed="rId7" cstate="print"/>
            <a:srcRect/>
            <a:stretch>
              <a:fillRect/>
            </a:stretch>
          </p:blipFill>
          <p:spPr bwMode="auto">
            <a:xfrm>
              <a:off x="87" y="2709"/>
              <a:ext cx="1857" cy="1230"/>
            </a:xfrm>
            <a:prstGeom prst="rect">
              <a:avLst/>
            </a:prstGeom>
            <a:noFill/>
            <a:ln w="9525">
              <a:noFill/>
              <a:miter lim="800000"/>
              <a:headEnd/>
              <a:tailEnd/>
            </a:ln>
          </p:spPr>
        </p:pic>
      </p:grpSp>
      <p:pic>
        <p:nvPicPr>
          <p:cNvPr id="2057" name="Picture 11" descr="Logo_UN-Dekade_Offizielles Projekt_2010_2011_rgb"/>
          <p:cNvPicPr>
            <a:picLocks noChangeAspect="1" noChangeArrowheads="1"/>
          </p:cNvPicPr>
          <p:nvPr/>
        </p:nvPicPr>
        <p:blipFill>
          <a:blip r:embed="rId8" cstate="print"/>
          <a:srcRect/>
          <a:stretch>
            <a:fillRect/>
          </a:stretch>
        </p:blipFill>
        <p:spPr bwMode="auto">
          <a:xfrm>
            <a:off x="8496300" y="4870450"/>
            <a:ext cx="647700" cy="1466850"/>
          </a:xfrm>
          <a:prstGeom prst="rect">
            <a:avLst/>
          </a:prstGeom>
          <a:noFill/>
          <a:ln w="9525">
            <a:noFill/>
            <a:miter lim="800000"/>
            <a:headEnd/>
            <a:tailEnd/>
          </a:ln>
        </p:spPr>
      </p:pic>
      <p:pic>
        <p:nvPicPr>
          <p:cNvPr id="2058" name="Picture 13" descr="Logo SchulLaborBayern"/>
          <p:cNvPicPr>
            <a:picLocks noChangeAspect="1" noChangeArrowheads="1"/>
          </p:cNvPicPr>
          <p:nvPr/>
        </p:nvPicPr>
        <p:blipFill>
          <a:blip r:embed="rId9" cstate="print"/>
          <a:srcRect/>
          <a:stretch>
            <a:fillRect/>
          </a:stretch>
        </p:blipFill>
        <p:spPr bwMode="auto">
          <a:xfrm>
            <a:off x="7566025" y="6402388"/>
            <a:ext cx="579438" cy="455612"/>
          </a:xfrm>
          <a:prstGeom prst="rect">
            <a:avLst/>
          </a:prstGeom>
          <a:noFill/>
          <a:ln w="9525">
            <a:noFill/>
            <a:miter lim="800000"/>
            <a:headEnd/>
            <a:tailEnd/>
          </a:ln>
        </p:spPr>
      </p:pic>
      <p:pic>
        <p:nvPicPr>
          <p:cNvPr id="2059" name="Picture 12" descr="Basislinie"/>
          <p:cNvPicPr>
            <a:picLocks noChangeAspect="1" noChangeArrowheads="1"/>
          </p:cNvPicPr>
          <p:nvPr/>
        </p:nvPicPr>
        <p:blipFill>
          <a:blip r:embed="rId10" cstate="print"/>
          <a:srcRect/>
          <a:stretch>
            <a:fillRect/>
          </a:stretch>
        </p:blipFill>
        <p:spPr bwMode="auto">
          <a:xfrm>
            <a:off x="0" y="6324600"/>
            <a:ext cx="9144000" cy="8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Grafik 18" descr="2017-Gesteinskiste_Inhalt.jpg"/>
          <p:cNvPicPr>
            <a:picLocks noChangeAspect="1"/>
          </p:cNvPicPr>
          <p:nvPr/>
        </p:nvPicPr>
        <p:blipFill>
          <a:blip r:embed="rId3" cstate="print"/>
          <a:srcRect/>
          <a:stretch>
            <a:fillRect/>
          </a:stretch>
        </p:blipFill>
        <p:spPr bwMode="auto">
          <a:xfrm>
            <a:off x="3919538" y="3336925"/>
            <a:ext cx="5089525" cy="3090863"/>
          </a:xfrm>
          <a:prstGeom prst="rect">
            <a:avLst/>
          </a:prstGeom>
          <a:noFill/>
          <a:ln w="9525">
            <a:noFill/>
            <a:miter lim="800000"/>
            <a:headEnd/>
            <a:tailEnd/>
          </a:ln>
        </p:spPr>
      </p:pic>
      <p:sp>
        <p:nvSpPr>
          <p:cNvPr id="11267" name="Rectangle 18"/>
          <p:cNvSpPr>
            <a:spLocks noChangeArrowheads="1"/>
          </p:cNvSpPr>
          <p:nvPr/>
        </p:nvSpPr>
        <p:spPr bwMode="auto">
          <a:xfrm>
            <a:off x="0" y="6421438"/>
            <a:ext cx="9144000" cy="85725"/>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11268" name="Picture 2" descr="Kopfbalken"/>
          <p:cNvPicPr>
            <a:picLocks noChangeAspect="1" noChangeArrowheads="1"/>
          </p:cNvPicPr>
          <p:nvPr/>
        </p:nvPicPr>
        <p:blipFill>
          <a:blip r:embed="rId4" cstate="print"/>
          <a:srcRect/>
          <a:stretch>
            <a:fillRect/>
          </a:stretch>
        </p:blipFill>
        <p:spPr bwMode="auto">
          <a:xfrm>
            <a:off x="0" y="0"/>
            <a:ext cx="9144000" cy="768350"/>
          </a:xfrm>
          <a:prstGeom prst="rect">
            <a:avLst/>
          </a:prstGeom>
          <a:noFill/>
          <a:ln w="9525">
            <a:noFill/>
            <a:miter lim="800000"/>
            <a:headEnd/>
            <a:tailEnd/>
          </a:ln>
        </p:spPr>
      </p:pic>
      <p:pic>
        <p:nvPicPr>
          <p:cNvPr id="11269" name="Picture 3" descr="Basislinie"/>
          <p:cNvPicPr>
            <a:picLocks noChangeAspect="1" noChangeArrowheads="1"/>
          </p:cNvPicPr>
          <p:nvPr/>
        </p:nvPicPr>
        <p:blipFill>
          <a:blip r:embed="rId5" cstate="print"/>
          <a:srcRect/>
          <a:stretch>
            <a:fillRect/>
          </a:stretch>
        </p:blipFill>
        <p:spPr bwMode="auto">
          <a:xfrm>
            <a:off x="0" y="6477000"/>
            <a:ext cx="9144000" cy="85725"/>
          </a:xfrm>
          <a:prstGeom prst="rect">
            <a:avLst/>
          </a:prstGeom>
          <a:noFill/>
          <a:ln w="9525">
            <a:noFill/>
            <a:miter lim="800000"/>
            <a:headEnd/>
            <a:tailEnd/>
          </a:ln>
        </p:spPr>
      </p:pic>
      <p:sp>
        <p:nvSpPr>
          <p:cNvPr id="11270"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Development</a:t>
            </a:r>
          </a:p>
        </p:txBody>
      </p:sp>
      <p:pic>
        <p:nvPicPr>
          <p:cNvPr id="11271" name="Picture 5" descr="Kopfbalken-Logo"/>
          <p:cNvPicPr>
            <a:picLocks noChangeAspect="1" noChangeArrowheads="1"/>
          </p:cNvPicPr>
          <p:nvPr/>
        </p:nvPicPr>
        <p:blipFill>
          <a:blip r:embed="rId6" cstate="print"/>
          <a:srcRect/>
          <a:stretch>
            <a:fillRect/>
          </a:stretch>
        </p:blipFill>
        <p:spPr bwMode="auto">
          <a:xfrm>
            <a:off x="7023100" y="0"/>
            <a:ext cx="2120900" cy="755650"/>
          </a:xfrm>
          <a:prstGeom prst="rect">
            <a:avLst/>
          </a:prstGeom>
          <a:noFill/>
          <a:ln w="9525">
            <a:noFill/>
            <a:miter lim="800000"/>
            <a:headEnd/>
            <a:tailEnd/>
          </a:ln>
        </p:spPr>
      </p:pic>
      <p:sp>
        <p:nvSpPr>
          <p:cNvPr id="11272" name="Text Box 6"/>
          <p:cNvSpPr txBox="1">
            <a:spLocks noChangeArrowheads="1"/>
          </p:cNvSpPr>
          <p:nvPr/>
        </p:nvSpPr>
        <p:spPr bwMode="auto">
          <a:xfrm>
            <a:off x="588963" y="1073150"/>
            <a:ext cx="8347075" cy="3803650"/>
          </a:xfrm>
          <a:prstGeom prst="rect">
            <a:avLst/>
          </a:prstGeom>
          <a:noFill/>
          <a:ln w="9525">
            <a:noFill/>
            <a:miter lim="800000"/>
            <a:headEnd/>
            <a:tailEnd/>
          </a:ln>
        </p:spPr>
        <p:txBody>
          <a:bodyPr>
            <a:spAutoFit/>
          </a:bodyPr>
          <a:lstStyle/>
          <a:p>
            <a:pPr eaLnBrk="0" hangingPunct="0">
              <a:lnSpc>
                <a:spcPct val="120000"/>
              </a:lnSpc>
              <a:spcAft>
                <a:spcPts val="1200"/>
              </a:spcAft>
              <a:buClr>
                <a:srgbClr val="000066"/>
              </a:buClr>
            </a:pPr>
            <a:r>
              <a:rPr lang="de-DE"/>
              <a:t>2015: </a:t>
            </a:r>
            <a:r>
              <a:rPr lang="de-DE" b="1"/>
              <a:t>Partner Education Program </a:t>
            </a:r>
            <a:r>
              <a:rPr lang="de-DE"/>
              <a:t>with University of Pedagocics in Agriculture</a:t>
            </a:r>
            <a:br>
              <a:rPr lang="de-DE"/>
            </a:br>
            <a:r>
              <a:rPr lang="de-DE"/>
              <a:t>           and Environmental Education Vienna, Austria, </a:t>
            </a:r>
          </a:p>
          <a:p>
            <a:pPr eaLnBrk="0" hangingPunct="0">
              <a:lnSpc>
                <a:spcPct val="120000"/>
              </a:lnSpc>
              <a:spcAft>
                <a:spcPts val="1200"/>
              </a:spcAft>
              <a:buClr>
                <a:srgbClr val="000066"/>
              </a:buClr>
            </a:pPr>
            <a:r>
              <a:rPr lang="de-DE"/>
              <a:t>2015: </a:t>
            </a:r>
            <a:r>
              <a:rPr lang="de-DE" b="1"/>
              <a:t>Partner Education Program </a:t>
            </a:r>
            <a:r>
              <a:rPr lang="de-DE"/>
              <a:t>with Goethe Institut Tbilissi, Georgia </a:t>
            </a:r>
            <a:r>
              <a:rPr lang="de-DE" sz="1600"/>
              <a:t>(tri-</a:t>
            </a:r>
            <a:br>
              <a:rPr lang="de-DE" sz="1600"/>
            </a:br>
            <a:r>
              <a:rPr lang="de-DE" sz="1600"/>
              <a:t>            national school partners in the Caucasus region for environmental eduction </a:t>
            </a:r>
            <a:br>
              <a:rPr lang="de-DE" sz="1600"/>
            </a:br>
            <a:r>
              <a:rPr lang="de-DE" sz="1600"/>
              <a:t>            transported in german lessons)</a:t>
            </a:r>
          </a:p>
          <a:p>
            <a:pPr eaLnBrk="0" hangingPunct="0">
              <a:lnSpc>
                <a:spcPct val="120000"/>
              </a:lnSpc>
              <a:spcAft>
                <a:spcPts val="1200"/>
              </a:spcAft>
              <a:buClr>
                <a:srgbClr val="000066"/>
              </a:buClr>
              <a:buFont typeface="Wingdings" pitchFamily="2" charset="2"/>
              <a:buNone/>
            </a:pPr>
            <a:r>
              <a:rPr lang="de-DE"/>
              <a:t>2016: </a:t>
            </a:r>
            <a:r>
              <a:rPr lang="de-DE" b="1"/>
              <a:t>Kita to go </a:t>
            </a:r>
            <a:r>
              <a:rPr lang="de-DE"/>
              <a:t>– A program visiting pre-primary schools for early education </a:t>
            </a:r>
            <a:br>
              <a:rPr lang="de-DE"/>
            </a:br>
            <a:r>
              <a:rPr lang="de-DE"/>
              <a:t>           in geology</a:t>
            </a:r>
          </a:p>
          <a:p>
            <a:pPr eaLnBrk="0" hangingPunct="0">
              <a:lnSpc>
                <a:spcPct val="120000"/>
              </a:lnSpc>
              <a:spcAft>
                <a:spcPts val="1200"/>
              </a:spcAft>
              <a:buClr>
                <a:srgbClr val="000066"/>
              </a:buClr>
              <a:buFont typeface="Wingdings" pitchFamily="2" charset="2"/>
              <a:buNone/>
            </a:pPr>
            <a:r>
              <a:rPr lang="de-DE"/>
              <a:t>2017: </a:t>
            </a:r>
            <a:r>
              <a:rPr lang="de-DE" b="1"/>
              <a:t>Launch of „The Rock Box“ </a:t>
            </a:r>
            <a:br>
              <a:rPr lang="de-DE" b="1"/>
            </a:br>
            <a:r>
              <a:rPr lang="de-DE" b="1"/>
              <a:t>           </a:t>
            </a:r>
            <a:r>
              <a:rPr lang="de-DE"/>
              <a:t>for teaching on rock identifi-</a:t>
            </a:r>
            <a:br>
              <a:rPr lang="de-DE"/>
            </a:br>
            <a:r>
              <a:rPr lang="de-DE"/>
              <a:t>           cation and on the rock-cycle </a:t>
            </a:r>
          </a:p>
        </p:txBody>
      </p:sp>
      <p:pic>
        <p:nvPicPr>
          <p:cNvPr id="11273" name="Picture 7" descr="Logo_Schriftzug_2C"/>
          <p:cNvPicPr>
            <a:picLocks noChangeAspect="1" noChangeArrowheads="1"/>
          </p:cNvPicPr>
          <p:nvPr/>
        </p:nvPicPr>
        <p:blipFill>
          <a:blip r:embed="rId7" cstate="print"/>
          <a:srcRect/>
          <a:stretch>
            <a:fillRect/>
          </a:stretch>
        </p:blipFill>
        <p:spPr bwMode="auto">
          <a:xfrm>
            <a:off x="8532813" y="6569075"/>
            <a:ext cx="611187" cy="288925"/>
          </a:xfrm>
          <a:prstGeom prst="rect">
            <a:avLst/>
          </a:prstGeom>
          <a:noFill/>
          <a:ln w="9525">
            <a:noFill/>
            <a:miter lim="800000"/>
            <a:headEnd/>
            <a:tailEnd/>
          </a:ln>
        </p:spPr>
      </p:pic>
      <p:pic>
        <p:nvPicPr>
          <p:cNvPr id="11274" name="Picture 15" descr="Logo SchulLaborBayern"/>
          <p:cNvPicPr>
            <a:picLocks noChangeAspect="1" noChangeArrowheads="1"/>
          </p:cNvPicPr>
          <p:nvPr/>
        </p:nvPicPr>
        <p:blipFill>
          <a:blip r:embed="rId8" cstate="print"/>
          <a:srcRect/>
          <a:stretch>
            <a:fillRect/>
          </a:stretch>
        </p:blipFill>
        <p:spPr bwMode="auto">
          <a:xfrm>
            <a:off x="8147050" y="6569075"/>
            <a:ext cx="366713" cy="288925"/>
          </a:xfrm>
          <a:prstGeom prst="rect">
            <a:avLst/>
          </a:prstGeom>
          <a:noFill/>
          <a:ln w="9525">
            <a:noFill/>
            <a:miter lim="800000"/>
            <a:headEnd/>
            <a:tailEnd/>
          </a:ln>
        </p:spPr>
      </p:pic>
      <p:sp>
        <p:nvSpPr>
          <p:cNvPr id="11275" name="Text Box 19"/>
          <p:cNvSpPr txBox="1">
            <a:spLocks noChangeArrowheads="1"/>
          </p:cNvSpPr>
          <p:nvPr/>
        </p:nvSpPr>
        <p:spPr bwMode="auto">
          <a:xfrm>
            <a:off x="8875713" y="0"/>
            <a:ext cx="268287" cy="274638"/>
          </a:xfrm>
          <a:prstGeom prst="rect">
            <a:avLst/>
          </a:prstGeom>
          <a:noFill/>
          <a:ln w="9525">
            <a:noFill/>
            <a:miter lim="800000"/>
            <a:headEnd/>
            <a:tailEnd/>
          </a:ln>
        </p:spPr>
        <p:txBody>
          <a:bodyPr wrap="none">
            <a:spAutoFit/>
          </a:bodyPr>
          <a:lstStyle/>
          <a:p>
            <a:r>
              <a:rPr lang="de-DE" sz="1200">
                <a:solidFill>
                  <a:schemeClr val="bg1"/>
                </a:solidFill>
              </a:rPr>
              <a:t>9</a:t>
            </a:r>
          </a:p>
        </p:txBody>
      </p:sp>
      <p:sp>
        <p:nvSpPr>
          <p:cNvPr id="13"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7"/>
          <p:cNvSpPr>
            <a:spLocks noChangeArrowheads="1"/>
          </p:cNvSpPr>
          <p:nvPr/>
        </p:nvSpPr>
        <p:spPr bwMode="auto">
          <a:xfrm>
            <a:off x="0" y="5181600"/>
            <a:ext cx="9144000" cy="206375"/>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12291" name="Rectangle 18"/>
          <p:cNvSpPr>
            <a:spLocks noChangeArrowheads="1"/>
          </p:cNvSpPr>
          <p:nvPr/>
        </p:nvSpPr>
        <p:spPr bwMode="auto">
          <a:xfrm>
            <a:off x="0" y="6421438"/>
            <a:ext cx="9144000" cy="85725"/>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12292" name="Picture 2" descr="Kopfbalken"/>
          <p:cNvPicPr>
            <a:picLocks noChangeAspect="1" noChangeArrowheads="1"/>
          </p:cNvPicPr>
          <p:nvPr/>
        </p:nvPicPr>
        <p:blipFill>
          <a:blip r:embed="rId3" cstate="print"/>
          <a:srcRect/>
          <a:stretch>
            <a:fillRect/>
          </a:stretch>
        </p:blipFill>
        <p:spPr bwMode="auto">
          <a:xfrm>
            <a:off x="0" y="0"/>
            <a:ext cx="9144000" cy="768350"/>
          </a:xfrm>
          <a:prstGeom prst="rect">
            <a:avLst/>
          </a:prstGeom>
          <a:noFill/>
          <a:ln w="9525">
            <a:noFill/>
            <a:miter lim="800000"/>
            <a:headEnd/>
            <a:tailEnd/>
          </a:ln>
        </p:spPr>
      </p:pic>
      <p:pic>
        <p:nvPicPr>
          <p:cNvPr id="12293" name="Picture 3" descr="Basislinie"/>
          <p:cNvPicPr>
            <a:picLocks noChangeAspect="1" noChangeArrowheads="1"/>
          </p:cNvPicPr>
          <p:nvPr/>
        </p:nvPicPr>
        <p:blipFill>
          <a:blip r:embed="rId4" cstate="print"/>
          <a:srcRect/>
          <a:stretch>
            <a:fillRect/>
          </a:stretch>
        </p:blipFill>
        <p:spPr bwMode="auto">
          <a:xfrm>
            <a:off x="0" y="6477000"/>
            <a:ext cx="9144000" cy="85725"/>
          </a:xfrm>
          <a:prstGeom prst="rect">
            <a:avLst/>
          </a:prstGeom>
          <a:noFill/>
          <a:ln w="9525">
            <a:noFill/>
            <a:miter lim="800000"/>
            <a:headEnd/>
            <a:tailEnd/>
          </a:ln>
        </p:spPr>
      </p:pic>
      <p:sp>
        <p:nvSpPr>
          <p:cNvPr id="12294"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Acknowledgements and awards</a:t>
            </a:r>
          </a:p>
        </p:txBody>
      </p:sp>
      <p:pic>
        <p:nvPicPr>
          <p:cNvPr id="12295" name="Picture 5" descr="Kopfbalken-Logo"/>
          <p:cNvPicPr>
            <a:picLocks noChangeAspect="1" noChangeArrowheads="1"/>
          </p:cNvPicPr>
          <p:nvPr/>
        </p:nvPicPr>
        <p:blipFill>
          <a:blip r:embed="rId5" cstate="print"/>
          <a:srcRect/>
          <a:stretch>
            <a:fillRect/>
          </a:stretch>
        </p:blipFill>
        <p:spPr bwMode="auto">
          <a:xfrm>
            <a:off x="7023100" y="0"/>
            <a:ext cx="2120900" cy="755650"/>
          </a:xfrm>
          <a:prstGeom prst="rect">
            <a:avLst/>
          </a:prstGeom>
          <a:noFill/>
          <a:ln w="9525">
            <a:noFill/>
            <a:miter lim="800000"/>
            <a:headEnd/>
            <a:tailEnd/>
          </a:ln>
        </p:spPr>
      </p:pic>
      <p:sp>
        <p:nvSpPr>
          <p:cNvPr id="12296" name="Text Box 6"/>
          <p:cNvSpPr txBox="1">
            <a:spLocks noChangeArrowheads="1"/>
          </p:cNvSpPr>
          <p:nvPr/>
        </p:nvSpPr>
        <p:spPr bwMode="auto">
          <a:xfrm>
            <a:off x="588963" y="1073150"/>
            <a:ext cx="8347075" cy="4999038"/>
          </a:xfrm>
          <a:prstGeom prst="rect">
            <a:avLst/>
          </a:prstGeom>
          <a:noFill/>
          <a:ln w="9525">
            <a:noFill/>
            <a:miter lim="800000"/>
            <a:headEnd/>
            <a:tailEnd/>
          </a:ln>
        </p:spPr>
        <p:txBody>
          <a:bodyPr>
            <a:spAutoFit/>
          </a:bodyPr>
          <a:lstStyle/>
          <a:p>
            <a:pPr eaLnBrk="0" hangingPunct="0">
              <a:lnSpc>
                <a:spcPct val="120000"/>
              </a:lnSpc>
              <a:spcAft>
                <a:spcPts val="1200"/>
              </a:spcAft>
              <a:buClr>
                <a:srgbClr val="000066"/>
              </a:buClr>
              <a:buFont typeface="Wingdings" pitchFamily="2" charset="2"/>
              <a:buNone/>
            </a:pPr>
            <a:r>
              <a:rPr lang="de-DE"/>
              <a:t>2004: Assignment of </a:t>
            </a:r>
            <a:r>
              <a:rPr lang="de-DE" b="1"/>
              <a:t>teaching load (2 hours)</a:t>
            </a:r>
            <a:r>
              <a:rPr lang="de-DE"/>
              <a:t> </a:t>
            </a:r>
            <a:r>
              <a:rPr lang="de-DE" sz="1600"/>
              <a:t>by the Bavarian State Ministry of </a:t>
            </a:r>
            <a:br>
              <a:rPr lang="de-DE" sz="1600"/>
            </a:br>
            <a:r>
              <a:rPr lang="de-DE" sz="1600"/>
              <a:t>            Education, renewed in 2005</a:t>
            </a:r>
          </a:p>
          <a:p>
            <a:pPr eaLnBrk="0" hangingPunct="0">
              <a:lnSpc>
                <a:spcPct val="120000"/>
              </a:lnSpc>
              <a:spcAft>
                <a:spcPts val="1200"/>
              </a:spcAft>
              <a:buClr>
                <a:srgbClr val="000066"/>
              </a:buClr>
              <a:buFont typeface="Wingdings" pitchFamily="2" charset="2"/>
              <a:buNone/>
            </a:pPr>
            <a:r>
              <a:rPr lang="de-DE"/>
              <a:t>2006: </a:t>
            </a:r>
            <a:r>
              <a:rPr lang="de-DE" b="1"/>
              <a:t>Selected Landmark in the </a:t>
            </a:r>
            <a:br>
              <a:rPr lang="de-DE" b="1"/>
            </a:br>
            <a:r>
              <a:rPr lang="de-DE" b="1"/>
              <a:t>           Land of Ideas 2006</a:t>
            </a:r>
            <a:r>
              <a:rPr lang="de-DE"/>
              <a:t> </a:t>
            </a:r>
            <a:r>
              <a:rPr lang="de-DE" sz="1600"/>
              <a:t>(national innovations award)</a:t>
            </a:r>
          </a:p>
          <a:p>
            <a:pPr eaLnBrk="0" hangingPunct="0">
              <a:lnSpc>
                <a:spcPct val="120000"/>
              </a:lnSpc>
              <a:spcAft>
                <a:spcPts val="1200"/>
              </a:spcAft>
              <a:buClr>
                <a:srgbClr val="000066"/>
              </a:buClr>
              <a:buFont typeface="Wingdings" pitchFamily="2" charset="2"/>
              <a:buNone/>
            </a:pPr>
            <a:r>
              <a:rPr lang="de-DE"/>
              <a:t>2006: Assignment of </a:t>
            </a:r>
            <a:r>
              <a:rPr lang="de-DE" b="1"/>
              <a:t>teaching load (4 hours) </a:t>
            </a:r>
            <a:br>
              <a:rPr lang="de-DE" b="1"/>
            </a:br>
            <a:r>
              <a:rPr lang="de-DE" b="1"/>
              <a:t>           </a:t>
            </a:r>
            <a:r>
              <a:rPr lang="de-DE" sz="1600"/>
              <a:t>by the Bavarian State Ministry of Education, </a:t>
            </a:r>
            <a:br>
              <a:rPr lang="de-DE" sz="1600"/>
            </a:br>
            <a:r>
              <a:rPr lang="de-DE" sz="1600"/>
              <a:t>            renewed in 2006 and 2007</a:t>
            </a:r>
          </a:p>
          <a:p>
            <a:pPr eaLnBrk="0" hangingPunct="0">
              <a:lnSpc>
                <a:spcPct val="120000"/>
              </a:lnSpc>
              <a:spcAft>
                <a:spcPts val="1200"/>
              </a:spcAft>
              <a:buClr>
                <a:srgbClr val="000066"/>
              </a:buClr>
              <a:buFont typeface="Wingdings" pitchFamily="2" charset="2"/>
              <a:buNone/>
            </a:pPr>
            <a:r>
              <a:rPr lang="de-DE"/>
              <a:t>2007: </a:t>
            </a:r>
            <a:r>
              <a:rPr lang="de-DE" b="1"/>
              <a:t>E.On Bayern Umweltpreis 2007</a:t>
            </a:r>
            <a:r>
              <a:rPr lang="de-DE"/>
              <a:t> </a:t>
            </a:r>
            <a:br>
              <a:rPr lang="de-DE"/>
            </a:br>
            <a:r>
              <a:rPr lang="de-DE"/>
              <a:t>           </a:t>
            </a:r>
            <a:r>
              <a:rPr lang="de-DE" sz="1600"/>
              <a:t>(environmental education award) </a:t>
            </a:r>
          </a:p>
          <a:p>
            <a:pPr eaLnBrk="0" hangingPunct="0">
              <a:lnSpc>
                <a:spcPct val="120000"/>
              </a:lnSpc>
              <a:spcAft>
                <a:spcPts val="1200"/>
              </a:spcAft>
              <a:buClr>
                <a:srgbClr val="000066"/>
              </a:buClr>
            </a:pPr>
            <a:r>
              <a:rPr lang="de-DE"/>
              <a:t>2008: </a:t>
            </a:r>
            <a:r>
              <a:rPr lang="de-DE" b="1"/>
              <a:t>Umweltbildung.Bayern</a:t>
            </a:r>
            <a:r>
              <a:rPr lang="de-DE"/>
              <a:t> </a:t>
            </a:r>
            <a:r>
              <a:rPr lang="de-DE" sz="1600"/>
              <a:t>(quality certificate for </a:t>
            </a:r>
            <a:br>
              <a:rPr lang="de-DE" sz="1600"/>
            </a:br>
            <a:r>
              <a:rPr lang="de-DE" sz="1600"/>
              <a:t>            excellent education for sustainable development), </a:t>
            </a:r>
            <a:br>
              <a:rPr lang="de-DE" sz="1600"/>
            </a:br>
            <a:r>
              <a:rPr lang="de-DE" sz="1600"/>
              <a:t>            since then bi-annually renewed</a:t>
            </a:r>
          </a:p>
          <a:p>
            <a:pPr eaLnBrk="0" hangingPunct="0">
              <a:lnSpc>
                <a:spcPct val="120000"/>
              </a:lnSpc>
              <a:spcAft>
                <a:spcPts val="1200"/>
              </a:spcAft>
              <a:buClr>
                <a:srgbClr val="000066"/>
              </a:buClr>
              <a:buFont typeface="Wingdings" pitchFamily="2" charset="2"/>
              <a:buNone/>
            </a:pPr>
            <a:endParaRPr lang="de-DE" sz="1600"/>
          </a:p>
        </p:txBody>
      </p:sp>
      <p:pic>
        <p:nvPicPr>
          <p:cNvPr id="12297" name="Picture 7" descr="Logo_Schriftzug_2C"/>
          <p:cNvPicPr>
            <a:picLocks noChangeAspect="1" noChangeArrowheads="1"/>
          </p:cNvPicPr>
          <p:nvPr/>
        </p:nvPicPr>
        <p:blipFill>
          <a:blip r:embed="rId6" cstate="print"/>
          <a:srcRect/>
          <a:stretch>
            <a:fillRect/>
          </a:stretch>
        </p:blipFill>
        <p:spPr bwMode="auto">
          <a:xfrm>
            <a:off x="8532813" y="6569075"/>
            <a:ext cx="611187" cy="288925"/>
          </a:xfrm>
          <a:prstGeom prst="rect">
            <a:avLst/>
          </a:prstGeom>
          <a:noFill/>
          <a:ln w="9525">
            <a:noFill/>
            <a:miter lim="800000"/>
            <a:headEnd/>
            <a:tailEnd/>
          </a:ln>
        </p:spPr>
      </p:pic>
      <p:pic>
        <p:nvPicPr>
          <p:cNvPr id="12298" name="Picture 15" descr="Logo SchulLaborBayern"/>
          <p:cNvPicPr>
            <a:picLocks noChangeAspect="1" noChangeArrowheads="1"/>
          </p:cNvPicPr>
          <p:nvPr/>
        </p:nvPicPr>
        <p:blipFill>
          <a:blip r:embed="rId7" cstate="print"/>
          <a:srcRect/>
          <a:stretch>
            <a:fillRect/>
          </a:stretch>
        </p:blipFill>
        <p:spPr bwMode="auto">
          <a:xfrm>
            <a:off x="8147050" y="6569075"/>
            <a:ext cx="366713" cy="288925"/>
          </a:xfrm>
          <a:prstGeom prst="rect">
            <a:avLst/>
          </a:prstGeom>
          <a:noFill/>
          <a:ln w="9525">
            <a:noFill/>
            <a:miter lim="800000"/>
            <a:headEnd/>
            <a:tailEnd/>
          </a:ln>
        </p:spPr>
      </p:pic>
      <p:sp>
        <p:nvSpPr>
          <p:cNvPr id="12299" name="Text Box 19"/>
          <p:cNvSpPr txBox="1">
            <a:spLocks noChangeArrowheads="1"/>
          </p:cNvSpPr>
          <p:nvPr/>
        </p:nvSpPr>
        <p:spPr bwMode="auto">
          <a:xfrm>
            <a:off x="8791575" y="0"/>
            <a:ext cx="354013" cy="276225"/>
          </a:xfrm>
          <a:prstGeom prst="rect">
            <a:avLst/>
          </a:prstGeom>
          <a:noFill/>
          <a:ln w="9525">
            <a:noFill/>
            <a:miter lim="800000"/>
            <a:headEnd/>
            <a:tailEnd/>
          </a:ln>
        </p:spPr>
        <p:txBody>
          <a:bodyPr wrap="none">
            <a:spAutoFit/>
          </a:bodyPr>
          <a:lstStyle/>
          <a:p>
            <a:r>
              <a:rPr lang="de-DE" sz="1200">
                <a:solidFill>
                  <a:schemeClr val="bg1"/>
                </a:solidFill>
              </a:rPr>
              <a:t>10</a:t>
            </a:r>
          </a:p>
        </p:txBody>
      </p:sp>
      <p:pic>
        <p:nvPicPr>
          <p:cNvPr id="12300" name="Grafik 22" descr="Logo_Ausgewählter_Ort.jpg"/>
          <p:cNvPicPr>
            <a:picLocks noChangeAspect="1"/>
          </p:cNvPicPr>
          <p:nvPr/>
        </p:nvPicPr>
        <p:blipFill>
          <a:blip r:embed="rId8" cstate="print"/>
          <a:srcRect/>
          <a:stretch>
            <a:fillRect/>
          </a:stretch>
        </p:blipFill>
        <p:spPr bwMode="auto">
          <a:xfrm>
            <a:off x="6172200" y="1763713"/>
            <a:ext cx="2536825" cy="1681162"/>
          </a:xfrm>
          <a:prstGeom prst="rect">
            <a:avLst/>
          </a:prstGeom>
          <a:noFill/>
          <a:ln w="9525">
            <a:noFill/>
            <a:miter lim="800000"/>
            <a:headEnd/>
            <a:tailEnd/>
          </a:ln>
        </p:spPr>
      </p:pic>
      <p:pic>
        <p:nvPicPr>
          <p:cNvPr id="12302" name="Grafik 21" descr="Umweltbildung Bayern 4C.tif"/>
          <p:cNvPicPr>
            <a:picLocks noChangeAspect="1"/>
          </p:cNvPicPr>
          <p:nvPr/>
        </p:nvPicPr>
        <p:blipFill>
          <a:blip r:embed="rId9" cstate="print"/>
          <a:srcRect/>
          <a:stretch>
            <a:fillRect/>
          </a:stretch>
        </p:blipFill>
        <p:spPr bwMode="auto">
          <a:xfrm>
            <a:off x="6211888" y="4602163"/>
            <a:ext cx="2530475" cy="1195387"/>
          </a:xfrm>
          <a:prstGeom prst="rect">
            <a:avLst/>
          </a:prstGeom>
          <a:noFill/>
          <a:ln w="9525">
            <a:noFill/>
            <a:miter lim="800000"/>
            <a:headEnd/>
            <a:tailEnd/>
          </a:ln>
        </p:spPr>
      </p:pic>
      <p:sp>
        <p:nvSpPr>
          <p:cNvPr id="15"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7"/>
          <p:cNvSpPr>
            <a:spLocks noChangeArrowheads="1"/>
          </p:cNvSpPr>
          <p:nvPr/>
        </p:nvSpPr>
        <p:spPr bwMode="auto">
          <a:xfrm>
            <a:off x="0" y="5181600"/>
            <a:ext cx="9144000" cy="206375"/>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13315" name="Rectangle 18"/>
          <p:cNvSpPr>
            <a:spLocks noChangeArrowheads="1"/>
          </p:cNvSpPr>
          <p:nvPr/>
        </p:nvSpPr>
        <p:spPr bwMode="auto">
          <a:xfrm>
            <a:off x="0" y="6421438"/>
            <a:ext cx="9144000" cy="85725"/>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13316" name="Picture 2" descr="Kopfbalken"/>
          <p:cNvPicPr>
            <a:picLocks noChangeAspect="1" noChangeArrowheads="1"/>
          </p:cNvPicPr>
          <p:nvPr/>
        </p:nvPicPr>
        <p:blipFill>
          <a:blip r:embed="rId3" cstate="print"/>
          <a:srcRect/>
          <a:stretch>
            <a:fillRect/>
          </a:stretch>
        </p:blipFill>
        <p:spPr bwMode="auto">
          <a:xfrm>
            <a:off x="0" y="0"/>
            <a:ext cx="9144000" cy="768350"/>
          </a:xfrm>
          <a:prstGeom prst="rect">
            <a:avLst/>
          </a:prstGeom>
          <a:noFill/>
          <a:ln w="9525">
            <a:noFill/>
            <a:miter lim="800000"/>
            <a:headEnd/>
            <a:tailEnd/>
          </a:ln>
        </p:spPr>
      </p:pic>
      <p:pic>
        <p:nvPicPr>
          <p:cNvPr id="13317" name="Picture 3" descr="Basislinie"/>
          <p:cNvPicPr>
            <a:picLocks noChangeAspect="1" noChangeArrowheads="1"/>
          </p:cNvPicPr>
          <p:nvPr/>
        </p:nvPicPr>
        <p:blipFill>
          <a:blip r:embed="rId4" cstate="print"/>
          <a:srcRect/>
          <a:stretch>
            <a:fillRect/>
          </a:stretch>
        </p:blipFill>
        <p:spPr bwMode="auto">
          <a:xfrm>
            <a:off x="0" y="6477000"/>
            <a:ext cx="9144000" cy="85725"/>
          </a:xfrm>
          <a:prstGeom prst="rect">
            <a:avLst/>
          </a:prstGeom>
          <a:noFill/>
          <a:ln w="9525">
            <a:noFill/>
            <a:miter lim="800000"/>
            <a:headEnd/>
            <a:tailEnd/>
          </a:ln>
        </p:spPr>
      </p:pic>
      <p:sp>
        <p:nvSpPr>
          <p:cNvPr id="13318"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Acknowledgements and awards</a:t>
            </a:r>
          </a:p>
        </p:txBody>
      </p:sp>
      <p:pic>
        <p:nvPicPr>
          <p:cNvPr id="13319" name="Picture 5" descr="Kopfbalken-Logo"/>
          <p:cNvPicPr>
            <a:picLocks noChangeAspect="1" noChangeArrowheads="1"/>
          </p:cNvPicPr>
          <p:nvPr/>
        </p:nvPicPr>
        <p:blipFill>
          <a:blip r:embed="rId5" cstate="print"/>
          <a:srcRect/>
          <a:stretch>
            <a:fillRect/>
          </a:stretch>
        </p:blipFill>
        <p:spPr bwMode="auto">
          <a:xfrm>
            <a:off x="7023100" y="0"/>
            <a:ext cx="2120900" cy="755650"/>
          </a:xfrm>
          <a:prstGeom prst="rect">
            <a:avLst/>
          </a:prstGeom>
          <a:noFill/>
          <a:ln w="9525">
            <a:noFill/>
            <a:miter lim="800000"/>
            <a:headEnd/>
            <a:tailEnd/>
          </a:ln>
        </p:spPr>
      </p:pic>
      <p:sp>
        <p:nvSpPr>
          <p:cNvPr id="13320" name="Text Box 6"/>
          <p:cNvSpPr txBox="1">
            <a:spLocks noChangeArrowheads="1"/>
          </p:cNvSpPr>
          <p:nvPr/>
        </p:nvSpPr>
        <p:spPr bwMode="auto">
          <a:xfrm>
            <a:off x="588963" y="1073150"/>
            <a:ext cx="8347075" cy="2843213"/>
          </a:xfrm>
          <a:prstGeom prst="rect">
            <a:avLst/>
          </a:prstGeom>
          <a:noFill/>
          <a:ln w="9525">
            <a:noFill/>
            <a:miter lim="800000"/>
            <a:headEnd/>
            <a:tailEnd/>
          </a:ln>
        </p:spPr>
        <p:txBody>
          <a:bodyPr>
            <a:spAutoFit/>
          </a:bodyPr>
          <a:lstStyle/>
          <a:p>
            <a:pPr eaLnBrk="0" hangingPunct="0">
              <a:lnSpc>
                <a:spcPct val="120000"/>
              </a:lnSpc>
              <a:spcAft>
                <a:spcPts val="1200"/>
              </a:spcAft>
              <a:buClr>
                <a:srgbClr val="000066"/>
              </a:buClr>
              <a:buFont typeface="Wingdings" pitchFamily="2" charset="2"/>
              <a:buNone/>
            </a:pPr>
            <a:r>
              <a:rPr lang="de-DE"/>
              <a:t>2008: Assignment of </a:t>
            </a:r>
            <a:r>
              <a:rPr lang="de-DE" b="1"/>
              <a:t>teaching load (10 hours) </a:t>
            </a:r>
            <a:r>
              <a:rPr lang="de-DE"/>
              <a:t>by the Bavarian State Ministry of </a:t>
            </a:r>
            <a:br>
              <a:rPr lang="de-DE"/>
            </a:br>
            <a:r>
              <a:rPr lang="de-DE"/>
              <a:t>            Education, annual renewals</a:t>
            </a:r>
          </a:p>
          <a:p>
            <a:pPr eaLnBrk="0" hangingPunct="0">
              <a:lnSpc>
                <a:spcPct val="120000"/>
              </a:lnSpc>
              <a:spcAft>
                <a:spcPts val="1200"/>
              </a:spcAft>
              <a:buClr>
                <a:srgbClr val="000066"/>
              </a:buClr>
              <a:buFont typeface="Wingdings" pitchFamily="2" charset="2"/>
              <a:buNone/>
            </a:pPr>
            <a:r>
              <a:rPr lang="de-DE"/>
              <a:t>2010: </a:t>
            </a:r>
            <a:r>
              <a:rPr lang="de-DE" b="1"/>
              <a:t>Umweltstation</a:t>
            </a:r>
            <a:r>
              <a:rPr lang="de-DE"/>
              <a:t> </a:t>
            </a:r>
            <a:r>
              <a:rPr lang="de-DE" sz="1600"/>
              <a:t>approved by Bavarian Committee of Sustainability</a:t>
            </a:r>
          </a:p>
          <a:p>
            <a:pPr eaLnBrk="0" hangingPunct="0">
              <a:lnSpc>
                <a:spcPct val="120000"/>
              </a:lnSpc>
              <a:spcAft>
                <a:spcPts val="1200"/>
              </a:spcAft>
              <a:buClr>
                <a:srgbClr val="000066"/>
              </a:buClr>
              <a:buFont typeface="Wingdings" pitchFamily="2" charset="2"/>
              <a:buNone/>
            </a:pPr>
            <a:r>
              <a:rPr lang="de-DE"/>
              <a:t>2010: </a:t>
            </a:r>
            <a:r>
              <a:rPr lang="de-DE" b="1"/>
              <a:t>Decade Project 2010/11 </a:t>
            </a:r>
            <a:r>
              <a:rPr lang="de-DE" sz="1600"/>
              <a:t>(awarded by the United Nations Decade of Education </a:t>
            </a:r>
            <a:br>
              <a:rPr lang="de-DE" sz="1600"/>
            </a:br>
            <a:r>
              <a:rPr lang="de-DE" sz="1600"/>
              <a:t>            and Sustainable Development)</a:t>
            </a:r>
          </a:p>
          <a:p>
            <a:pPr eaLnBrk="0" hangingPunct="0">
              <a:lnSpc>
                <a:spcPct val="120000"/>
              </a:lnSpc>
              <a:spcAft>
                <a:spcPts val="1200"/>
              </a:spcAft>
              <a:buClr>
                <a:srgbClr val="000066"/>
              </a:buClr>
              <a:buFont typeface="Wingdings" pitchFamily="2" charset="2"/>
              <a:buNone/>
            </a:pPr>
            <a:r>
              <a:rPr lang="de-DE"/>
              <a:t>2017: Assignment of </a:t>
            </a:r>
            <a:r>
              <a:rPr lang="de-DE" b="1"/>
              <a:t>teaching load (12 hours) </a:t>
            </a:r>
            <a:r>
              <a:rPr lang="de-DE"/>
              <a:t>by the Bavarian State Ministry of </a:t>
            </a:r>
            <a:br>
              <a:rPr lang="de-DE"/>
            </a:br>
            <a:r>
              <a:rPr lang="de-DE"/>
              <a:t>            Education</a:t>
            </a:r>
          </a:p>
        </p:txBody>
      </p:sp>
      <p:pic>
        <p:nvPicPr>
          <p:cNvPr id="13321" name="Picture 7" descr="Logo_Schriftzug_2C"/>
          <p:cNvPicPr>
            <a:picLocks noChangeAspect="1" noChangeArrowheads="1"/>
          </p:cNvPicPr>
          <p:nvPr/>
        </p:nvPicPr>
        <p:blipFill>
          <a:blip r:embed="rId6" cstate="print"/>
          <a:srcRect/>
          <a:stretch>
            <a:fillRect/>
          </a:stretch>
        </p:blipFill>
        <p:spPr bwMode="auto">
          <a:xfrm>
            <a:off x="8532813" y="6569075"/>
            <a:ext cx="611187" cy="288925"/>
          </a:xfrm>
          <a:prstGeom prst="rect">
            <a:avLst/>
          </a:prstGeom>
          <a:noFill/>
          <a:ln w="9525">
            <a:noFill/>
            <a:miter lim="800000"/>
            <a:headEnd/>
            <a:tailEnd/>
          </a:ln>
        </p:spPr>
      </p:pic>
      <p:pic>
        <p:nvPicPr>
          <p:cNvPr id="13322" name="Picture 15" descr="Logo SchulLaborBayern"/>
          <p:cNvPicPr>
            <a:picLocks noChangeAspect="1" noChangeArrowheads="1"/>
          </p:cNvPicPr>
          <p:nvPr/>
        </p:nvPicPr>
        <p:blipFill>
          <a:blip r:embed="rId7" cstate="print"/>
          <a:srcRect/>
          <a:stretch>
            <a:fillRect/>
          </a:stretch>
        </p:blipFill>
        <p:spPr bwMode="auto">
          <a:xfrm>
            <a:off x="8147050" y="6569075"/>
            <a:ext cx="366713" cy="288925"/>
          </a:xfrm>
          <a:prstGeom prst="rect">
            <a:avLst/>
          </a:prstGeom>
          <a:noFill/>
          <a:ln w="9525">
            <a:noFill/>
            <a:miter lim="800000"/>
            <a:headEnd/>
            <a:tailEnd/>
          </a:ln>
        </p:spPr>
      </p:pic>
      <p:sp>
        <p:nvSpPr>
          <p:cNvPr id="13323" name="Text Box 19"/>
          <p:cNvSpPr txBox="1">
            <a:spLocks noChangeArrowheads="1"/>
          </p:cNvSpPr>
          <p:nvPr/>
        </p:nvSpPr>
        <p:spPr bwMode="auto">
          <a:xfrm>
            <a:off x="8801100" y="0"/>
            <a:ext cx="342900" cy="276225"/>
          </a:xfrm>
          <a:prstGeom prst="rect">
            <a:avLst/>
          </a:prstGeom>
          <a:noFill/>
          <a:ln w="9525">
            <a:noFill/>
            <a:miter lim="800000"/>
            <a:headEnd/>
            <a:tailEnd/>
          </a:ln>
        </p:spPr>
        <p:txBody>
          <a:bodyPr wrap="none">
            <a:spAutoFit/>
          </a:bodyPr>
          <a:lstStyle/>
          <a:p>
            <a:pPr algn="r"/>
            <a:r>
              <a:rPr lang="de-DE" sz="1200">
                <a:solidFill>
                  <a:schemeClr val="bg1"/>
                </a:solidFill>
              </a:rPr>
              <a:t>11</a:t>
            </a:r>
          </a:p>
        </p:txBody>
      </p:sp>
      <p:pic>
        <p:nvPicPr>
          <p:cNvPr id="13324" name="Grafik 20" descr="Logo_UN-Dekade_Offizielles Projekt_2010_2011_cmyk.eps"/>
          <p:cNvPicPr>
            <a:picLocks noChangeAspect="1"/>
          </p:cNvPicPr>
          <p:nvPr/>
        </p:nvPicPr>
        <p:blipFill>
          <a:blip r:embed="rId8" cstate="print"/>
          <a:srcRect/>
          <a:stretch>
            <a:fillRect/>
          </a:stretch>
        </p:blipFill>
        <p:spPr bwMode="auto">
          <a:xfrm>
            <a:off x="6189663" y="3659188"/>
            <a:ext cx="1279525" cy="2927350"/>
          </a:xfrm>
          <a:prstGeom prst="rect">
            <a:avLst/>
          </a:prstGeom>
          <a:noFill/>
          <a:ln w="9525">
            <a:noFill/>
            <a:miter lim="800000"/>
            <a:headEnd/>
            <a:tailEnd/>
          </a:ln>
        </p:spPr>
      </p:pic>
      <p:pic>
        <p:nvPicPr>
          <p:cNvPr id="13325" name="Grafik 24" descr="KTB_25_Jahre_650px.jpg"/>
          <p:cNvPicPr>
            <a:picLocks noChangeAspect="1"/>
          </p:cNvPicPr>
          <p:nvPr/>
        </p:nvPicPr>
        <p:blipFill>
          <a:blip r:embed="rId9" cstate="print"/>
          <a:srcRect/>
          <a:stretch>
            <a:fillRect/>
          </a:stretch>
        </p:blipFill>
        <p:spPr bwMode="auto">
          <a:xfrm>
            <a:off x="1806575" y="4465638"/>
            <a:ext cx="3705225" cy="1711325"/>
          </a:xfrm>
          <a:prstGeom prst="rect">
            <a:avLst/>
          </a:prstGeom>
          <a:noFill/>
          <a:ln w="9525">
            <a:noFill/>
            <a:miter lim="800000"/>
            <a:headEnd/>
            <a:tailEnd/>
          </a:ln>
        </p:spPr>
      </p:pic>
      <p:sp>
        <p:nvSpPr>
          <p:cNvPr id="15"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2" name="Gerade Verbindung 111"/>
          <p:cNvCxnSpPr/>
          <p:nvPr/>
        </p:nvCxnSpPr>
        <p:spPr>
          <a:xfrm>
            <a:off x="4270375" y="3648075"/>
            <a:ext cx="2884488" cy="560388"/>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74" name="Gerade Verbindung 173"/>
          <p:cNvCxnSpPr/>
          <p:nvPr/>
        </p:nvCxnSpPr>
        <p:spPr>
          <a:xfrm flipH="1">
            <a:off x="4200525" y="5046663"/>
            <a:ext cx="612775" cy="723900"/>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18" name="Gerade Verbindung 117"/>
          <p:cNvCxnSpPr/>
          <p:nvPr/>
        </p:nvCxnSpPr>
        <p:spPr>
          <a:xfrm flipV="1">
            <a:off x="3544888" y="1655763"/>
            <a:ext cx="1751012" cy="1846262"/>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21" name="Gerade Verbindung 120"/>
          <p:cNvCxnSpPr/>
          <p:nvPr/>
        </p:nvCxnSpPr>
        <p:spPr>
          <a:xfrm flipV="1">
            <a:off x="4079875" y="1587500"/>
            <a:ext cx="931863" cy="439738"/>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42" name="Gerade Verbindung 141"/>
          <p:cNvCxnSpPr/>
          <p:nvPr/>
        </p:nvCxnSpPr>
        <p:spPr>
          <a:xfrm>
            <a:off x="3562350" y="3519488"/>
            <a:ext cx="941388" cy="569912"/>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11" name="Gerade Verbindung 110"/>
          <p:cNvCxnSpPr/>
          <p:nvPr/>
        </p:nvCxnSpPr>
        <p:spPr>
          <a:xfrm flipH="1" flipV="1">
            <a:off x="3433763" y="2622550"/>
            <a:ext cx="111125" cy="889000"/>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16" name="Gerade Verbindung 115"/>
          <p:cNvCxnSpPr/>
          <p:nvPr/>
        </p:nvCxnSpPr>
        <p:spPr>
          <a:xfrm flipH="1" flipV="1">
            <a:off x="2182813" y="1527175"/>
            <a:ext cx="1360487" cy="2006600"/>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13" name="Gerade Verbindung 212"/>
          <p:cNvCxnSpPr/>
          <p:nvPr/>
        </p:nvCxnSpPr>
        <p:spPr>
          <a:xfrm flipH="1" flipV="1">
            <a:off x="3683000" y="2587625"/>
            <a:ext cx="1182688" cy="1346200"/>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27" name="Gerade Verbindung 226"/>
          <p:cNvCxnSpPr>
            <a:stCxn id="104" idx="0"/>
          </p:cNvCxnSpPr>
          <p:nvPr/>
        </p:nvCxnSpPr>
        <p:spPr>
          <a:xfrm flipH="1" flipV="1">
            <a:off x="5857875" y="1716088"/>
            <a:ext cx="1147763" cy="3830637"/>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24" name="Gerade Verbindung 123"/>
          <p:cNvCxnSpPr/>
          <p:nvPr/>
        </p:nvCxnSpPr>
        <p:spPr>
          <a:xfrm flipV="1">
            <a:off x="3536950" y="2803525"/>
            <a:ext cx="3459163" cy="733425"/>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32" name="Gerade Verbindung 131"/>
          <p:cNvCxnSpPr/>
          <p:nvPr/>
        </p:nvCxnSpPr>
        <p:spPr>
          <a:xfrm>
            <a:off x="6245225" y="1604963"/>
            <a:ext cx="939800" cy="620712"/>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38" name="Gerade Verbindung 137"/>
          <p:cNvCxnSpPr>
            <a:endCxn id="105" idx="0"/>
          </p:cNvCxnSpPr>
          <p:nvPr/>
        </p:nvCxnSpPr>
        <p:spPr>
          <a:xfrm>
            <a:off x="7935913" y="3157538"/>
            <a:ext cx="66675" cy="798512"/>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45" name="Gerade Verbindung 144"/>
          <p:cNvCxnSpPr/>
          <p:nvPr/>
        </p:nvCxnSpPr>
        <p:spPr>
          <a:xfrm flipV="1">
            <a:off x="5770563" y="3009900"/>
            <a:ext cx="1449387" cy="1009650"/>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49" name="Gerade Verbindung 148"/>
          <p:cNvCxnSpPr/>
          <p:nvPr/>
        </p:nvCxnSpPr>
        <p:spPr>
          <a:xfrm flipV="1">
            <a:off x="5305425" y="1708150"/>
            <a:ext cx="361950" cy="2190750"/>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53" name="Gerade Verbindung 152"/>
          <p:cNvCxnSpPr/>
          <p:nvPr/>
        </p:nvCxnSpPr>
        <p:spPr>
          <a:xfrm>
            <a:off x="3554413" y="3527425"/>
            <a:ext cx="3027362" cy="2071688"/>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57" name="Gerade Verbindung 156"/>
          <p:cNvCxnSpPr/>
          <p:nvPr/>
        </p:nvCxnSpPr>
        <p:spPr>
          <a:xfrm>
            <a:off x="3544888" y="3536950"/>
            <a:ext cx="268287" cy="2225675"/>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59" name="Gerade Verbindung 158"/>
          <p:cNvCxnSpPr>
            <a:stCxn id="104" idx="2"/>
            <a:endCxn id="107" idx="6"/>
          </p:cNvCxnSpPr>
          <p:nvPr/>
        </p:nvCxnSpPr>
        <p:spPr>
          <a:xfrm flipH="1">
            <a:off x="5076825" y="5967413"/>
            <a:ext cx="971550" cy="106362"/>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62" name="Gerade Verbindung 161"/>
          <p:cNvCxnSpPr/>
          <p:nvPr/>
        </p:nvCxnSpPr>
        <p:spPr>
          <a:xfrm flipH="1" flipV="1">
            <a:off x="5659438" y="5037138"/>
            <a:ext cx="766762" cy="612775"/>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67" name="Gerade Verbindung 166"/>
          <p:cNvCxnSpPr/>
          <p:nvPr/>
        </p:nvCxnSpPr>
        <p:spPr>
          <a:xfrm flipV="1">
            <a:off x="7262813" y="4762500"/>
            <a:ext cx="509587" cy="801688"/>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71" name="Gerade Verbindung 170"/>
          <p:cNvCxnSpPr/>
          <p:nvPr/>
        </p:nvCxnSpPr>
        <p:spPr>
          <a:xfrm flipV="1">
            <a:off x="6149975" y="4459288"/>
            <a:ext cx="906463" cy="52387"/>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79" name="Gerade Verbindung 178"/>
          <p:cNvCxnSpPr/>
          <p:nvPr/>
        </p:nvCxnSpPr>
        <p:spPr>
          <a:xfrm flipH="1">
            <a:off x="2432050" y="3536950"/>
            <a:ext cx="1112838" cy="690563"/>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85" name="Gerade Verbindung 184"/>
          <p:cNvCxnSpPr/>
          <p:nvPr/>
        </p:nvCxnSpPr>
        <p:spPr>
          <a:xfrm flipH="1" flipV="1">
            <a:off x="2484438" y="5305425"/>
            <a:ext cx="922337" cy="492125"/>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89" name="Gerade Verbindung 188"/>
          <p:cNvCxnSpPr/>
          <p:nvPr/>
        </p:nvCxnSpPr>
        <p:spPr>
          <a:xfrm flipH="1" flipV="1">
            <a:off x="1104900" y="3148013"/>
            <a:ext cx="231775" cy="820737"/>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93" name="Gerade Verbindung 192"/>
          <p:cNvCxnSpPr/>
          <p:nvPr/>
        </p:nvCxnSpPr>
        <p:spPr>
          <a:xfrm flipH="1" flipV="1">
            <a:off x="1673225" y="2898775"/>
            <a:ext cx="1881188" cy="620713"/>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196" name="Gerade Verbindung 195"/>
          <p:cNvCxnSpPr/>
          <p:nvPr/>
        </p:nvCxnSpPr>
        <p:spPr>
          <a:xfrm flipV="1">
            <a:off x="1708150" y="1552575"/>
            <a:ext cx="180975" cy="2406650"/>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02" name="Gerade Verbindung 201"/>
          <p:cNvCxnSpPr/>
          <p:nvPr/>
        </p:nvCxnSpPr>
        <p:spPr>
          <a:xfrm flipV="1">
            <a:off x="1673225" y="2328863"/>
            <a:ext cx="871538" cy="190500"/>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06" name="Gerade Verbindung 205"/>
          <p:cNvCxnSpPr/>
          <p:nvPr/>
        </p:nvCxnSpPr>
        <p:spPr>
          <a:xfrm flipV="1">
            <a:off x="1725613" y="2640013"/>
            <a:ext cx="5218112" cy="17462"/>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09" name="Gerade Verbindung 208"/>
          <p:cNvCxnSpPr/>
          <p:nvPr/>
        </p:nvCxnSpPr>
        <p:spPr>
          <a:xfrm flipV="1">
            <a:off x="1241425" y="1527175"/>
            <a:ext cx="474663" cy="638175"/>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17" name="Gerade Verbindung 216"/>
          <p:cNvCxnSpPr/>
          <p:nvPr/>
        </p:nvCxnSpPr>
        <p:spPr>
          <a:xfrm flipV="1">
            <a:off x="2622550" y="2906713"/>
            <a:ext cx="4459288" cy="1579562"/>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cxnSp>
        <p:nvCxnSpPr>
          <p:cNvPr id="222" name="Gerade Verbindung 221"/>
          <p:cNvCxnSpPr/>
          <p:nvPr/>
        </p:nvCxnSpPr>
        <p:spPr>
          <a:xfrm flipH="1" flipV="1">
            <a:off x="2657475" y="5029200"/>
            <a:ext cx="3509963" cy="758825"/>
          </a:xfrm>
          <a:prstGeom prst="line">
            <a:avLst/>
          </a:prstGeom>
          <a:ln w="25400">
            <a:solidFill>
              <a:srgbClr val="808080"/>
            </a:solidFill>
          </a:ln>
        </p:spPr>
        <p:style>
          <a:lnRef idx="1">
            <a:schemeClr val="accent1"/>
          </a:lnRef>
          <a:fillRef idx="0">
            <a:schemeClr val="accent1"/>
          </a:fillRef>
          <a:effectRef idx="0">
            <a:schemeClr val="accent1"/>
          </a:effectRef>
          <a:fontRef idx="minor">
            <a:schemeClr val="tx1"/>
          </a:fontRef>
        </p:style>
      </p:cxnSp>
      <p:sp>
        <p:nvSpPr>
          <p:cNvPr id="105" name="Ellipse 104"/>
          <p:cNvSpPr/>
          <p:nvPr/>
        </p:nvSpPr>
        <p:spPr>
          <a:xfrm>
            <a:off x="7046913" y="3956050"/>
            <a:ext cx="1911350" cy="839788"/>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400" b="1" dirty="0">
                <a:solidFill>
                  <a:srgbClr val="000000"/>
                </a:solidFill>
              </a:rPr>
              <a:t>Media</a:t>
            </a:r>
          </a:p>
        </p:txBody>
      </p:sp>
      <p:sp>
        <p:nvSpPr>
          <p:cNvPr id="102" name="Ellipse 101"/>
          <p:cNvSpPr/>
          <p:nvPr/>
        </p:nvSpPr>
        <p:spPr>
          <a:xfrm>
            <a:off x="2459038" y="1878013"/>
            <a:ext cx="1970087" cy="733425"/>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400" b="1" dirty="0" err="1">
                <a:solidFill>
                  <a:srgbClr val="000000"/>
                </a:solidFill>
              </a:rPr>
              <a:t>Tourism</a:t>
            </a:r>
            <a:endParaRPr lang="de-DE" sz="1400" b="1" dirty="0">
              <a:solidFill>
                <a:srgbClr val="000000"/>
              </a:solidFill>
            </a:endParaRPr>
          </a:p>
        </p:txBody>
      </p:sp>
      <p:sp>
        <p:nvSpPr>
          <p:cNvPr id="107" name="Ellipse 106"/>
          <p:cNvSpPr/>
          <p:nvPr/>
        </p:nvSpPr>
        <p:spPr>
          <a:xfrm>
            <a:off x="2590800" y="5753100"/>
            <a:ext cx="2486025" cy="639763"/>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400" b="1" dirty="0" err="1">
                <a:solidFill>
                  <a:srgbClr val="000000"/>
                </a:solidFill>
              </a:rPr>
              <a:t>Teacher</a:t>
            </a:r>
            <a:r>
              <a:rPr lang="de-DE" sz="1400" b="1" dirty="0">
                <a:solidFill>
                  <a:srgbClr val="000000"/>
                </a:solidFill>
              </a:rPr>
              <a:t> </a:t>
            </a:r>
            <a:r>
              <a:rPr lang="de-DE" sz="1400" b="1" dirty="0" err="1">
                <a:solidFill>
                  <a:srgbClr val="000000"/>
                </a:solidFill>
              </a:rPr>
              <a:t>further</a:t>
            </a:r>
            <a:r>
              <a:rPr lang="de-DE" sz="1400" b="1" dirty="0">
                <a:solidFill>
                  <a:srgbClr val="000000"/>
                </a:solidFill>
              </a:rPr>
              <a:t> </a:t>
            </a:r>
            <a:r>
              <a:rPr lang="de-DE" sz="1400" b="1" dirty="0" err="1">
                <a:solidFill>
                  <a:srgbClr val="000000"/>
                </a:solidFill>
              </a:rPr>
              <a:t>eduction</a:t>
            </a:r>
            <a:endParaRPr lang="de-DE" sz="1400" b="1" dirty="0">
              <a:solidFill>
                <a:srgbClr val="000000"/>
              </a:solidFill>
            </a:endParaRPr>
          </a:p>
        </p:txBody>
      </p:sp>
      <p:sp>
        <p:nvSpPr>
          <p:cNvPr id="106" name="Ellipse 105"/>
          <p:cNvSpPr/>
          <p:nvPr/>
        </p:nvSpPr>
        <p:spPr>
          <a:xfrm>
            <a:off x="4243388" y="3890963"/>
            <a:ext cx="1911350" cy="1216025"/>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400" b="1" dirty="0">
                <a:solidFill>
                  <a:srgbClr val="000000"/>
                </a:solidFill>
              </a:rPr>
              <a:t>Education </a:t>
            </a:r>
            <a:r>
              <a:rPr lang="de-DE" sz="1400" b="1" dirty="0" err="1">
                <a:solidFill>
                  <a:srgbClr val="000000"/>
                </a:solidFill>
              </a:rPr>
              <a:t>for</a:t>
            </a:r>
            <a:r>
              <a:rPr lang="de-DE" sz="1400" b="1" dirty="0">
                <a:solidFill>
                  <a:srgbClr val="000000"/>
                </a:solidFill>
              </a:rPr>
              <a:t> </a:t>
            </a:r>
            <a:r>
              <a:rPr lang="de-DE" sz="1400" b="1" dirty="0" err="1">
                <a:solidFill>
                  <a:srgbClr val="000000"/>
                </a:solidFill>
              </a:rPr>
              <a:t>sustainable</a:t>
            </a:r>
            <a:r>
              <a:rPr lang="de-DE" sz="1400" b="1" dirty="0">
                <a:solidFill>
                  <a:srgbClr val="000000"/>
                </a:solidFill>
              </a:rPr>
              <a:t> </a:t>
            </a:r>
            <a:r>
              <a:rPr lang="de-DE" sz="1400" b="1" dirty="0" err="1">
                <a:solidFill>
                  <a:srgbClr val="000000"/>
                </a:solidFill>
              </a:rPr>
              <a:t>development</a:t>
            </a:r>
            <a:endParaRPr lang="de-DE" sz="1400" b="1" dirty="0">
              <a:solidFill>
                <a:srgbClr val="000000"/>
              </a:solidFill>
            </a:endParaRPr>
          </a:p>
        </p:txBody>
      </p:sp>
      <p:sp>
        <p:nvSpPr>
          <p:cNvPr id="104" name="Ellipse 103"/>
          <p:cNvSpPr/>
          <p:nvPr/>
        </p:nvSpPr>
        <p:spPr>
          <a:xfrm>
            <a:off x="6048375" y="5546725"/>
            <a:ext cx="1912938" cy="839788"/>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400" b="1" dirty="0">
                <a:solidFill>
                  <a:srgbClr val="000000"/>
                </a:solidFill>
              </a:rPr>
              <a:t>School</a:t>
            </a:r>
          </a:p>
        </p:txBody>
      </p:sp>
      <p:sp>
        <p:nvSpPr>
          <p:cNvPr id="103" name="Ellipse 102"/>
          <p:cNvSpPr/>
          <p:nvPr/>
        </p:nvSpPr>
        <p:spPr>
          <a:xfrm>
            <a:off x="6923088" y="2093913"/>
            <a:ext cx="1912937" cy="1042987"/>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400" b="1" dirty="0" err="1">
                <a:solidFill>
                  <a:srgbClr val="000000"/>
                </a:solidFill>
              </a:rPr>
              <a:t>Industry</a:t>
            </a:r>
            <a:endParaRPr lang="de-DE" sz="1400" b="1" dirty="0">
              <a:solidFill>
                <a:srgbClr val="000000"/>
              </a:solidFill>
            </a:endParaRPr>
          </a:p>
        </p:txBody>
      </p:sp>
      <p:sp>
        <p:nvSpPr>
          <p:cNvPr id="101" name="Ellipse 100"/>
          <p:cNvSpPr/>
          <p:nvPr/>
        </p:nvSpPr>
        <p:spPr>
          <a:xfrm>
            <a:off x="4745038" y="663575"/>
            <a:ext cx="1990725" cy="1044575"/>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400" b="1" dirty="0">
                <a:solidFill>
                  <a:srgbClr val="000000"/>
                </a:solidFill>
              </a:rPr>
              <a:t>Public </a:t>
            </a:r>
            <a:r>
              <a:rPr lang="de-DE" sz="1400" b="1" dirty="0" err="1">
                <a:solidFill>
                  <a:srgbClr val="000000"/>
                </a:solidFill>
              </a:rPr>
              <a:t>administration</a:t>
            </a:r>
            <a:endParaRPr lang="de-DE" sz="1400" b="1" dirty="0">
              <a:solidFill>
                <a:srgbClr val="000000"/>
              </a:solidFill>
            </a:endParaRPr>
          </a:p>
        </p:txBody>
      </p:sp>
      <p:sp>
        <p:nvSpPr>
          <p:cNvPr id="98" name="Ellipse 97"/>
          <p:cNvSpPr/>
          <p:nvPr/>
        </p:nvSpPr>
        <p:spPr>
          <a:xfrm>
            <a:off x="138113" y="2112963"/>
            <a:ext cx="1612900" cy="1066800"/>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400" b="1" dirty="0">
                <a:solidFill>
                  <a:srgbClr val="000000"/>
                </a:solidFill>
              </a:rPr>
              <a:t>Museum</a:t>
            </a:r>
          </a:p>
        </p:txBody>
      </p:sp>
      <p:sp>
        <p:nvSpPr>
          <p:cNvPr id="97" name="Ellipse 96"/>
          <p:cNvSpPr/>
          <p:nvPr/>
        </p:nvSpPr>
        <p:spPr>
          <a:xfrm>
            <a:off x="457200" y="3959225"/>
            <a:ext cx="2346325" cy="1682750"/>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400" b="1" dirty="0">
                <a:solidFill>
                  <a:srgbClr val="000000"/>
                </a:solidFill>
              </a:rPr>
              <a:t>Science</a:t>
            </a:r>
          </a:p>
        </p:txBody>
      </p:sp>
      <p:pic>
        <p:nvPicPr>
          <p:cNvPr id="14377" name="Picture 2" descr="Kopfbalken"/>
          <p:cNvPicPr>
            <a:picLocks noChangeAspect="1" noChangeArrowheads="1"/>
          </p:cNvPicPr>
          <p:nvPr/>
        </p:nvPicPr>
        <p:blipFill>
          <a:blip r:embed="rId3" cstate="print"/>
          <a:srcRect/>
          <a:stretch>
            <a:fillRect/>
          </a:stretch>
        </p:blipFill>
        <p:spPr bwMode="auto">
          <a:xfrm>
            <a:off x="0" y="0"/>
            <a:ext cx="9144000" cy="768350"/>
          </a:xfrm>
          <a:prstGeom prst="rect">
            <a:avLst/>
          </a:prstGeom>
          <a:noFill/>
          <a:ln w="9525">
            <a:noFill/>
            <a:miter lim="800000"/>
            <a:headEnd/>
            <a:tailEnd/>
          </a:ln>
        </p:spPr>
      </p:pic>
      <p:pic>
        <p:nvPicPr>
          <p:cNvPr id="14378" name="Picture 3" descr="Basislinie"/>
          <p:cNvPicPr>
            <a:picLocks noChangeAspect="1" noChangeArrowheads="1"/>
          </p:cNvPicPr>
          <p:nvPr/>
        </p:nvPicPr>
        <p:blipFill>
          <a:blip r:embed="rId4" cstate="print"/>
          <a:srcRect/>
          <a:stretch>
            <a:fillRect/>
          </a:stretch>
        </p:blipFill>
        <p:spPr bwMode="auto">
          <a:xfrm>
            <a:off x="0" y="6477000"/>
            <a:ext cx="9144000" cy="85725"/>
          </a:xfrm>
          <a:prstGeom prst="rect">
            <a:avLst/>
          </a:prstGeom>
          <a:noFill/>
          <a:ln w="9525">
            <a:noFill/>
            <a:miter lim="800000"/>
            <a:headEnd/>
            <a:tailEnd/>
          </a:ln>
        </p:spPr>
      </p:pic>
      <p:sp>
        <p:nvSpPr>
          <p:cNvPr id="14379"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Network of partners</a:t>
            </a:r>
          </a:p>
        </p:txBody>
      </p:sp>
      <p:pic>
        <p:nvPicPr>
          <p:cNvPr id="14380" name="Picture 5" descr="Kopfbalken-Logo"/>
          <p:cNvPicPr>
            <a:picLocks noChangeAspect="1" noChangeArrowheads="1"/>
          </p:cNvPicPr>
          <p:nvPr/>
        </p:nvPicPr>
        <p:blipFill>
          <a:blip r:embed="rId5" cstate="print"/>
          <a:srcRect/>
          <a:stretch>
            <a:fillRect/>
          </a:stretch>
        </p:blipFill>
        <p:spPr bwMode="auto">
          <a:xfrm>
            <a:off x="7023100" y="0"/>
            <a:ext cx="2120900" cy="755650"/>
          </a:xfrm>
          <a:prstGeom prst="rect">
            <a:avLst/>
          </a:prstGeom>
          <a:noFill/>
          <a:ln w="9525">
            <a:noFill/>
            <a:miter lim="800000"/>
            <a:headEnd/>
            <a:tailEnd/>
          </a:ln>
        </p:spPr>
      </p:pic>
      <p:pic>
        <p:nvPicPr>
          <p:cNvPr id="14381" name="Picture 6" descr="Logo_Schriftzug_2C"/>
          <p:cNvPicPr>
            <a:picLocks noChangeAspect="1" noChangeArrowheads="1"/>
          </p:cNvPicPr>
          <p:nvPr/>
        </p:nvPicPr>
        <p:blipFill>
          <a:blip r:embed="rId6" cstate="print"/>
          <a:srcRect/>
          <a:stretch>
            <a:fillRect/>
          </a:stretch>
        </p:blipFill>
        <p:spPr bwMode="auto">
          <a:xfrm>
            <a:off x="8532813" y="6569075"/>
            <a:ext cx="611187" cy="288925"/>
          </a:xfrm>
          <a:prstGeom prst="rect">
            <a:avLst/>
          </a:prstGeom>
          <a:noFill/>
          <a:ln w="9525">
            <a:noFill/>
            <a:miter lim="800000"/>
            <a:headEnd/>
            <a:tailEnd/>
          </a:ln>
        </p:spPr>
      </p:pic>
      <p:pic>
        <p:nvPicPr>
          <p:cNvPr id="14382" name="Picture 61" descr="Logo SchulLaborBayern"/>
          <p:cNvPicPr>
            <a:picLocks noChangeAspect="1" noChangeArrowheads="1"/>
          </p:cNvPicPr>
          <p:nvPr/>
        </p:nvPicPr>
        <p:blipFill>
          <a:blip r:embed="rId7" cstate="print"/>
          <a:srcRect/>
          <a:stretch>
            <a:fillRect/>
          </a:stretch>
        </p:blipFill>
        <p:spPr bwMode="auto">
          <a:xfrm>
            <a:off x="8147050" y="6569075"/>
            <a:ext cx="366713" cy="288925"/>
          </a:xfrm>
          <a:prstGeom prst="rect">
            <a:avLst/>
          </a:prstGeom>
          <a:noFill/>
          <a:ln w="9525">
            <a:noFill/>
            <a:miter lim="800000"/>
            <a:headEnd/>
            <a:tailEnd/>
          </a:ln>
        </p:spPr>
      </p:pic>
      <p:sp>
        <p:nvSpPr>
          <p:cNvPr id="14383" name="Text Box 22"/>
          <p:cNvSpPr txBox="1">
            <a:spLocks noChangeArrowheads="1"/>
          </p:cNvSpPr>
          <p:nvPr/>
        </p:nvSpPr>
        <p:spPr bwMode="auto">
          <a:xfrm>
            <a:off x="8791575" y="0"/>
            <a:ext cx="352425" cy="274638"/>
          </a:xfrm>
          <a:prstGeom prst="rect">
            <a:avLst/>
          </a:prstGeom>
          <a:noFill/>
          <a:ln w="9525">
            <a:noFill/>
            <a:miter lim="800000"/>
            <a:headEnd/>
            <a:tailEnd/>
          </a:ln>
        </p:spPr>
        <p:txBody>
          <a:bodyPr wrap="none">
            <a:spAutoFit/>
          </a:bodyPr>
          <a:lstStyle/>
          <a:p>
            <a:r>
              <a:rPr lang="de-DE" sz="1200">
                <a:solidFill>
                  <a:schemeClr val="bg1"/>
                </a:solidFill>
              </a:rPr>
              <a:t>12</a:t>
            </a:r>
          </a:p>
        </p:txBody>
      </p:sp>
      <p:grpSp>
        <p:nvGrpSpPr>
          <p:cNvPr id="14384" name="Gruppieren 69"/>
          <p:cNvGrpSpPr>
            <a:grpSpLocks/>
          </p:cNvGrpSpPr>
          <p:nvPr/>
        </p:nvGrpSpPr>
        <p:grpSpPr bwMode="auto">
          <a:xfrm>
            <a:off x="2657475" y="3105150"/>
            <a:ext cx="1690688" cy="782638"/>
            <a:chOff x="283679" y="944578"/>
            <a:chExt cx="1729212" cy="633743"/>
          </a:xfrm>
        </p:grpSpPr>
        <p:sp>
          <p:nvSpPr>
            <p:cNvPr id="26" name="Abgerundetes Rechteck 25"/>
            <p:cNvSpPr/>
            <p:nvPr/>
          </p:nvSpPr>
          <p:spPr>
            <a:xfrm>
              <a:off x="283679" y="944578"/>
              <a:ext cx="1729212" cy="633743"/>
            </a:xfrm>
            <a:prstGeom prst="roundRect">
              <a:avLst/>
            </a:prstGeom>
            <a:solidFill>
              <a:schemeClr val="bg1"/>
            </a:solidFill>
            <a:ln>
              <a:noFill/>
            </a:ln>
            <a:effectLst>
              <a:outerShdw blurRad="508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dirty="0">
                <a:solidFill>
                  <a:srgbClr val="000000"/>
                </a:solidFill>
              </a:endParaRPr>
            </a:p>
          </p:txBody>
        </p:sp>
        <p:pic>
          <p:nvPicPr>
            <p:cNvPr id="14446" name="Grafik 66" descr="KTB-breit www.tif"/>
            <p:cNvPicPr>
              <a:picLocks noChangeAspect="1"/>
            </p:cNvPicPr>
            <p:nvPr/>
          </p:nvPicPr>
          <p:blipFill>
            <a:blip r:embed="rId8" cstate="print">
              <a:clrChange>
                <a:clrFrom>
                  <a:srgbClr val="FFFFFE"/>
                </a:clrFrom>
                <a:clrTo>
                  <a:srgbClr val="FFFFFE">
                    <a:alpha val="0"/>
                  </a:srgbClr>
                </a:clrTo>
              </a:clrChange>
            </a:blip>
            <a:srcRect/>
            <a:stretch>
              <a:fillRect/>
            </a:stretch>
          </p:blipFill>
          <p:spPr bwMode="auto">
            <a:xfrm>
              <a:off x="360882" y="972953"/>
              <a:ext cx="1552869" cy="557083"/>
            </a:xfrm>
            <a:prstGeom prst="rect">
              <a:avLst/>
            </a:prstGeom>
            <a:noFill/>
            <a:ln w="9525">
              <a:noFill/>
              <a:miter lim="800000"/>
              <a:headEnd/>
              <a:tailEnd/>
            </a:ln>
          </p:spPr>
        </p:pic>
      </p:grpSp>
      <p:pic>
        <p:nvPicPr>
          <p:cNvPr id="14385" name="Grafik 41" descr="Landkreis Wunsiedel - farbig 800 dpi.jpg"/>
          <p:cNvPicPr>
            <a:picLocks noChangeAspect="1"/>
          </p:cNvPicPr>
          <p:nvPr/>
        </p:nvPicPr>
        <p:blipFill>
          <a:blip r:embed="rId9" cstate="print">
            <a:clrChange>
              <a:clrFrom>
                <a:srgbClr val="FFFFFF"/>
              </a:clrFrom>
              <a:clrTo>
                <a:srgbClr val="FFFFFF">
                  <a:alpha val="0"/>
                </a:srgbClr>
              </a:clrTo>
            </a:clrChange>
          </a:blip>
          <a:srcRect/>
          <a:stretch>
            <a:fillRect/>
          </a:stretch>
        </p:blipFill>
        <p:spPr bwMode="auto">
          <a:xfrm>
            <a:off x="6321425" y="1268413"/>
            <a:ext cx="544513" cy="577850"/>
          </a:xfrm>
          <a:prstGeom prst="rect">
            <a:avLst/>
          </a:prstGeom>
          <a:noFill/>
          <a:ln w="9525">
            <a:noFill/>
            <a:miter lim="800000"/>
            <a:headEnd/>
            <a:tailEnd/>
          </a:ln>
        </p:spPr>
      </p:pic>
      <p:pic>
        <p:nvPicPr>
          <p:cNvPr id="14386" name="Picture 55" descr="Logo LfU"/>
          <p:cNvPicPr>
            <a:picLocks noChangeAspect="1" noChangeArrowheads="1"/>
          </p:cNvPicPr>
          <p:nvPr/>
        </p:nvPicPr>
        <p:blipFill>
          <a:blip r:embed="rId10" cstate="print">
            <a:clrChange>
              <a:clrFrom>
                <a:srgbClr val="FDF9FA"/>
              </a:clrFrom>
              <a:clrTo>
                <a:srgbClr val="FDF9FA">
                  <a:alpha val="0"/>
                </a:srgbClr>
              </a:clrTo>
            </a:clrChange>
          </a:blip>
          <a:srcRect/>
          <a:stretch>
            <a:fillRect/>
          </a:stretch>
        </p:blipFill>
        <p:spPr bwMode="auto">
          <a:xfrm>
            <a:off x="5295900" y="361950"/>
            <a:ext cx="923925" cy="544513"/>
          </a:xfrm>
          <a:prstGeom prst="rect">
            <a:avLst/>
          </a:prstGeom>
          <a:noFill/>
          <a:ln w="9525">
            <a:noFill/>
            <a:miter lim="800000"/>
            <a:headEnd/>
            <a:tailEnd/>
          </a:ln>
        </p:spPr>
      </p:pic>
      <p:pic>
        <p:nvPicPr>
          <p:cNvPr id="14387" name="Grafik 59" descr="Stadtwappen Windischeschenbach.jpg"/>
          <p:cNvPicPr>
            <a:picLocks noChangeAspect="1"/>
          </p:cNvPicPr>
          <p:nvPr/>
        </p:nvPicPr>
        <p:blipFill>
          <a:blip r:embed="rId11" cstate="print">
            <a:clrChange>
              <a:clrFrom>
                <a:srgbClr val="FFFFFE"/>
              </a:clrFrom>
              <a:clrTo>
                <a:srgbClr val="FFFFFE">
                  <a:alpha val="0"/>
                </a:srgbClr>
              </a:clrTo>
            </a:clrChange>
          </a:blip>
          <a:srcRect/>
          <a:stretch>
            <a:fillRect/>
          </a:stretch>
        </p:blipFill>
        <p:spPr bwMode="auto">
          <a:xfrm>
            <a:off x="6286500" y="576263"/>
            <a:ext cx="573088" cy="606425"/>
          </a:xfrm>
          <a:prstGeom prst="rect">
            <a:avLst/>
          </a:prstGeom>
          <a:noFill/>
          <a:ln w="9525">
            <a:noFill/>
            <a:miter lim="800000"/>
            <a:headEnd/>
            <a:tailEnd/>
          </a:ln>
        </p:spPr>
      </p:pic>
      <p:pic>
        <p:nvPicPr>
          <p:cNvPr id="14388" name="Grafik 60" descr="Tirschenreuth-Landkreiswappen1.jpg"/>
          <p:cNvPicPr>
            <a:picLocks noChangeAspect="1"/>
          </p:cNvPicPr>
          <p:nvPr/>
        </p:nvPicPr>
        <p:blipFill>
          <a:blip r:embed="rId12" cstate="print">
            <a:clrChange>
              <a:clrFrom>
                <a:srgbClr val="FFFFFF"/>
              </a:clrFrom>
              <a:clrTo>
                <a:srgbClr val="FFFFFF">
                  <a:alpha val="0"/>
                </a:srgbClr>
              </a:clrTo>
            </a:clrChange>
          </a:blip>
          <a:srcRect/>
          <a:stretch>
            <a:fillRect/>
          </a:stretch>
        </p:blipFill>
        <p:spPr bwMode="auto">
          <a:xfrm>
            <a:off x="4602163" y="1295400"/>
            <a:ext cx="552450" cy="600075"/>
          </a:xfrm>
          <a:prstGeom prst="rect">
            <a:avLst/>
          </a:prstGeom>
          <a:noFill/>
          <a:ln w="9525">
            <a:noFill/>
            <a:miter lim="800000"/>
            <a:headEnd/>
            <a:tailEnd/>
          </a:ln>
        </p:spPr>
      </p:pic>
      <p:pic>
        <p:nvPicPr>
          <p:cNvPr id="14389" name="Grafik 64" descr="539px-Stadt_Weiden_in_der_Opf.svg.png"/>
          <p:cNvPicPr>
            <a:picLocks noChangeAspect="1"/>
          </p:cNvPicPr>
          <p:nvPr/>
        </p:nvPicPr>
        <p:blipFill>
          <a:blip r:embed="rId13" cstate="print"/>
          <a:srcRect/>
          <a:stretch>
            <a:fillRect/>
          </a:stretch>
        </p:blipFill>
        <p:spPr bwMode="auto">
          <a:xfrm>
            <a:off x="5538788" y="1443038"/>
            <a:ext cx="501650" cy="557212"/>
          </a:xfrm>
          <a:prstGeom prst="rect">
            <a:avLst/>
          </a:prstGeom>
          <a:noFill/>
          <a:ln w="9525">
            <a:noFill/>
            <a:miter lim="800000"/>
            <a:headEnd/>
            <a:tailEnd/>
          </a:ln>
        </p:spPr>
      </p:pic>
      <p:pic>
        <p:nvPicPr>
          <p:cNvPr id="14390" name="Grafik 33" descr="Wappen_Landkreis_Neustadt_an_der_Waldnaab.png"/>
          <p:cNvPicPr>
            <a:picLocks noChangeAspect="1"/>
          </p:cNvPicPr>
          <p:nvPr/>
        </p:nvPicPr>
        <p:blipFill>
          <a:blip r:embed="rId14" cstate="print"/>
          <a:srcRect/>
          <a:stretch>
            <a:fillRect/>
          </a:stretch>
        </p:blipFill>
        <p:spPr bwMode="auto">
          <a:xfrm>
            <a:off x="4548188" y="560388"/>
            <a:ext cx="681037" cy="657225"/>
          </a:xfrm>
          <a:prstGeom prst="rect">
            <a:avLst/>
          </a:prstGeom>
          <a:noFill/>
          <a:ln w="9525">
            <a:noFill/>
            <a:miter lim="800000"/>
            <a:headEnd/>
            <a:tailEnd/>
          </a:ln>
        </p:spPr>
      </p:pic>
      <p:pic>
        <p:nvPicPr>
          <p:cNvPr id="14391" name="Grafik 57" descr="Oberpfälzer Wald mit Text.jpg"/>
          <p:cNvPicPr>
            <a:picLocks noChangeAspect="1"/>
          </p:cNvPicPr>
          <p:nvPr/>
        </p:nvPicPr>
        <p:blipFill>
          <a:blip r:embed="rId15" cstate="print">
            <a:clrChange>
              <a:clrFrom>
                <a:srgbClr val="FFFFFE"/>
              </a:clrFrom>
              <a:clrTo>
                <a:srgbClr val="FFFFFE">
                  <a:alpha val="0"/>
                </a:srgbClr>
              </a:clrTo>
            </a:clrChange>
          </a:blip>
          <a:srcRect/>
          <a:stretch>
            <a:fillRect/>
          </a:stretch>
        </p:blipFill>
        <p:spPr bwMode="auto">
          <a:xfrm>
            <a:off x="2309813" y="2344738"/>
            <a:ext cx="701675" cy="538162"/>
          </a:xfrm>
          <a:prstGeom prst="rect">
            <a:avLst/>
          </a:prstGeom>
          <a:noFill/>
          <a:ln w="9525">
            <a:noFill/>
            <a:miter lim="800000"/>
            <a:headEnd/>
            <a:tailEnd/>
          </a:ln>
        </p:spPr>
      </p:pic>
      <p:pic>
        <p:nvPicPr>
          <p:cNvPr id="14392" name="Grafik 37" descr="LogoNaturparkOberpfWald.jpg"/>
          <p:cNvPicPr>
            <a:picLocks noChangeAspect="1"/>
          </p:cNvPicPr>
          <p:nvPr/>
        </p:nvPicPr>
        <p:blipFill>
          <a:blip r:embed="rId16" cstate="print">
            <a:clrChange>
              <a:clrFrom>
                <a:srgbClr val="FFFFFF"/>
              </a:clrFrom>
              <a:clrTo>
                <a:srgbClr val="FFFFFF">
                  <a:alpha val="0"/>
                </a:srgbClr>
              </a:clrTo>
            </a:clrChange>
          </a:blip>
          <a:srcRect/>
          <a:stretch>
            <a:fillRect/>
          </a:stretch>
        </p:blipFill>
        <p:spPr bwMode="auto">
          <a:xfrm>
            <a:off x="3927475" y="1965325"/>
            <a:ext cx="601663" cy="611188"/>
          </a:xfrm>
          <a:prstGeom prst="rect">
            <a:avLst/>
          </a:prstGeom>
          <a:noFill/>
          <a:ln w="9525">
            <a:noFill/>
            <a:miter lim="800000"/>
            <a:headEnd/>
            <a:tailEnd/>
          </a:ln>
        </p:spPr>
      </p:pic>
      <p:pic>
        <p:nvPicPr>
          <p:cNvPr id="14393" name="Picture 55" descr="Logo LfU"/>
          <p:cNvPicPr>
            <a:picLocks noChangeAspect="1" noChangeArrowheads="1"/>
          </p:cNvPicPr>
          <p:nvPr/>
        </p:nvPicPr>
        <p:blipFill>
          <a:blip r:embed="rId10" cstate="print">
            <a:clrChange>
              <a:clrFrom>
                <a:srgbClr val="FDF9FA"/>
              </a:clrFrom>
              <a:clrTo>
                <a:srgbClr val="FDF9FA">
                  <a:alpha val="0"/>
                </a:srgbClr>
              </a:clrTo>
            </a:clrChange>
          </a:blip>
          <a:srcRect/>
          <a:stretch>
            <a:fillRect/>
          </a:stretch>
        </p:blipFill>
        <p:spPr bwMode="auto">
          <a:xfrm>
            <a:off x="242888" y="4986338"/>
            <a:ext cx="820737" cy="482600"/>
          </a:xfrm>
          <a:prstGeom prst="rect">
            <a:avLst/>
          </a:prstGeom>
          <a:noFill/>
          <a:ln w="9525">
            <a:noFill/>
            <a:miter lim="800000"/>
            <a:headEnd/>
            <a:tailEnd/>
          </a:ln>
        </p:spPr>
      </p:pic>
      <p:pic>
        <p:nvPicPr>
          <p:cNvPr id="41" name="Picture 58" descr="logo_freiberg"/>
          <p:cNvPicPr>
            <a:picLocks noChangeAspect="1" noChangeArrowheads="1"/>
          </p:cNvPicPr>
          <p:nvPr/>
        </p:nvPicPr>
        <p:blipFill>
          <a:blip r:embed="rId17" cstate="print"/>
          <a:srcRect/>
          <a:stretch>
            <a:fillRect/>
          </a:stretch>
        </p:blipFill>
        <p:spPr bwMode="auto">
          <a:xfrm>
            <a:off x="1608138" y="5370513"/>
            <a:ext cx="573087" cy="56515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2" name="Picture 51" descr="logo_geozentrum Nordbayern"/>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1919288" y="4129088"/>
            <a:ext cx="831850" cy="3841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3" name="Picture 60" descr="Bayreuth-Uni-Logo-canvas-210x90"/>
          <p:cNvPicPr>
            <a:picLocks noChangeAspect="1"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555625" y="5481638"/>
            <a:ext cx="874713" cy="37623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44" name="Grafik 43" descr="OTH-AmbergWeiden.jpg"/>
          <p:cNvPicPr>
            <a:picLocks noChangeAspect="1"/>
          </p:cNvPicPr>
          <p:nvPr/>
        </p:nvPicPr>
        <p:blipFill>
          <a:blip r:embed="rId20" cstate="print">
            <a:clrChange>
              <a:clrFrom>
                <a:srgbClr val="FFFFFF"/>
              </a:clrFrom>
              <a:clrTo>
                <a:srgbClr val="FFFFFF">
                  <a:alpha val="0"/>
                </a:srgbClr>
              </a:clrTo>
            </a:clrChange>
          </a:blip>
          <a:stretch>
            <a:fillRect/>
          </a:stretch>
        </p:blipFill>
        <p:spPr>
          <a:xfrm>
            <a:off x="71438" y="4549775"/>
            <a:ext cx="728662" cy="366713"/>
          </a:xfrm>
          <a:prstGeom prst="rect">
            <a:avLst/>
          </a:prstGeom>
          <a:effectLst>
            <a:outerShdw blurRad="50800" dist="38100" dir="2700000" algn="tl" rotWithShape="0">
              <a:prstClr val="black">
                <a:alpha val="40000"/>
              </a:prstClr>
            </a:outerShdw>
          </a:effectLst>
        </p:spPr>
      </p:pic>
      <p:pic>
        <p:nvPicPr>
          <p:cNvPr id="45" name="Grafik 44" descr="Logo_fh_hof.svg.png"/>
          <p:cNvPicPr>
            <a:picLocks noChangeAspect="1"/>
          </p:cNvPicPr>
          <p:nvPr/>
        </p:nvPicPr>
        <p:blipFill>
          <a:blip r:embed="rId21" cstate="print"/>
          <a:stretch>
            <a:fillRect/>
          </a:stretch>
        </p:blipFill>
        <p:spPr>
          <a:xfrm>
            <a:off x="257175" y="4138613"/>
            <a:ext cx="722313" cy="334962"/>
          </a:xfrm>
          <a:prstGeom prst="rect">
            <a:avLst/>
          </a:prstGeom>
          <a:effectLst>
            <a:outerShdw blurRad="50800" dist="38100" dir="2700000" algn="tl" rotWithShape="0">
              <a:prstClr val="black">
                <a:alpha val="40000"/>
              </a:prstClr>
            </a:outerShdw>
          </a:effectLst>
        </p:spPr>
      </p:pic>
      <p:pic>
        <p:nvPicPr>
          <p:cNvPr id="46" name="Picture 48" descr="Logo Bayerisches Geoinstitut"/>
          <p:cNvPicPr>
            <a:picLocks noChangeAspect="1" noChangeArrowheads="1"/>
          </p:cNvPicPr>
          <p:nvPr/>
        </p:nvPicPr>
        <p:blipFill>
          <a:blip r:embed="rId22" cstate="print">
            <a:clrChange>
              <a:clrFrom>
                <a:srgbClr val="FFFFFF"/>
              </a:clrFrom>
              <a:clrTo>
                <a:srgbClr val="FFFFFF">
                  <a:alpha val="0"/>
                </a:srgbClr>
              </a:clrTo>
            </a:clrChange>
          </a:blip>
          <a:srcRect/>
          <a:stretch>
            <a:fillRect/>
          </a:stretch>
        </p:blipFill>
        <p:spPr bwMode="auto">
          <a:xfrm>
            <a:off x="1976438" y="5072063"/>
            <a:ext cx="831850" cy="409575"/>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400" name="Picture 56" descr="Logo_BGR"/>
          <p:cNvPicPr>
            <a:picLocks noChangeAspect="1" noChangeArrowheads="1"/>
          </p:cNvPicPr>
          <p:nvPr/>
        </p:nvPicPr>
        <p:blipFill>
          <a:blip r:embed="rId23" cstate="print"/>
          <a:srcRect/>
          <a:stretch>
            <a:fillRect/>
          </a:stretch>
        </p:blipFill>
        <p:spPr bwMode="auto">
          <a:xfrm>
            <a:off x="917575" y="3806825"/>
            <a:ext cx="601663" cy="425450"/>
          </a:xfrm>
          <a:prstGeom prst="rect">
            <a:avLst/>
          </a:prstGeom>
          <a:noFill/>
          <a:ln w="9525">
            <a:noFill/>
            <a:miter lim="800000"/>
            <a:headEnd/>
            <a:tailEnd/>
          </a:ln>
        </p:spPr>
      </p:pic>
      <p:pic>
        <p:nvPicPr>
          <p:cNvPr id="48" name="Picture 57" descr="Logo GFZ"/>
          <p:cNvPicPr>
            <a:picLocks noChangeAspect="1" noChangeArrowheads="1"/>
          </p:cNvPicPr>
          <p:nvPr/>
        </p:nvPicPr>
        <p:blipFill>
          <a:blip r:embed="rId24" cstate="print">
            <a:clrChange>
              <a:clrFrom>
                <a:srgbClr val="FFFFFF"/>
              </a:clrFrom>
              <a:clrTo>
                <a:srgbClr val="FFFFFF">
                  <a:alpha val="0"/>
                </a:srgbClr>
              </a:clrTo>
            </a:clrChange>
          </a:blip>
          <a:srcRect/>
          <a:stretch>
            <a:fillRect/>
          </a:stretch>
        </p:blipFill>
        <p:spPr bwMode="auto">
          <a:xfrm>
            <a:off x="1490663" y="3570288"/>
            <a:ext cx="698500" cy="544512"/>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4402" name="Grafik 39" descr="icdp_logo.png"/>
          <p:cNvPicPr>
            <a:picLocks noChangeAspect="1"/>
          </p:cNvPicPr>
          <p:nvPr/>
        </p:nvPicPr>
        <p:blipFill>
          <a:blip r:embed="rId25" cstate="print">
            <a:clrChange>
              <a:clrFrom>
                <a:srgbClr val="FFFFFF"/>
              </a:clrFrom>
              <a:clrTo>
                <a:srgbClr val="FFFFFF">
                  <a:alpha val="0"/>
                </a:srgbClr>
              </a:clrTo>
            </a:clrChange>
          </a:blip>
          <a:srcRect/>
          <a:stretch>
            <a:fillRect/>
          </a:stretch>
        </p:blipFill>
        <p:spPr bwMode="auto">
          <a:xfrm>
            <a:off x="2438400" y="4549775"/>
            <a:ext cx="700088" cy="444500"/>
          </a:xfrm>
          <a:prstGeom prst="rect">
            <a:avLst/>
          </a:prstGeom>
          <a:noFill/>
          <a:ln w="9525">
            <a:noFill/>
            <a:miter lim="800000"/>
            <a:headEnd/>
            <a:tailEnd/>
          </a:ln>
        </p:spPr>
      </p:pic>
      <p:pic>
        <p:nvPicPr>
          <p:cNvPr id="14403" name="Grafik 42" descr="Logo Bayernwerk.jpg"/>
          <p:cNvPicPr>
            <a:picLocks noChangeAspect="1"/>
          </p:cNvPicPr>
          <p:nvPr/>
        </p:nvPicPr>
        <p:blipFill>
          <a:blip r:embed="rId26" cstate="print">
            <a:clrChange>
              <a:clrFrom>
                <a:srgbClr val="FFFFFF"/>
              </a:clrFrom>
              <a:clrTo>
                <a:srgbClr val="FFFFFF">
                  <a:alpha val="0"/>
                </a:srgbClr>
              </a:clrTo>
            </a:clrChange>
          </a:blip>
          <a:srcRect/>
          <a:stretch>
            <a:fillRect/>
          </a:stretch>
        </p:blipFill>
        <p:spPr bwMode="auto">
          <a:xfrm>
            <a:off x="6678613" y="2835275"/>
            <a:ext cx="1311275" cy="209550"/>
          </a:xfrm>
          <a:prstGeom prst="rect">
            <a:avLst/>
          </a:prstGeom>
          <a:noFill/>
          <a:ln w="9525">
            <a:noFill/>
            <a:miter lim="800000"/>
            <a:headEnd/>
            <a:tailEnd/>
          </a:ln>
        </p:spPr>
      </p:pic>
      <p:pic>
        <p:nvPicPr>
          <p:cNvPr id="14404" name="Grafik 51" descr="Logo Grammer Solar.tif"/>
          <p:cNvPicPr>
            <a:picLocks noChangeAspect="1"/>
          </p:cNvPicPr>
          <p:nvPr/>
        </p:nvPicPr>
        <p:blipFill>
          <a:blip r:embed="rId27" cstate="print">
            <a:clrChange>
              <a:clrFrom>
                <a:srgbClr val="FFFFFF"/>
              </a:clrFrom>
              <a:clrTo>
                <a:srgbClr val="FFFFFF">
                  <a:alpha val="0"/>
                </a:srgbClr>
              </a:clrTo>
            </a:clrChange>
          </a:blip>
          <a:srcRect/>
          <a:stretch>
            <a:fillRect/>
          </a:stretch>
        </p:blipFill>
        <p:spPr bwMode="auto">
          <a:xfrm>
            <a:off x="6667500" y="1944688"/>
            <a:ext cx="625475" cy="449262"/>
          </a:xfrm>
          <a:prstGeom prst="rect">
            <a:avLst/>
          </a:prstGeom>
          <a:noFill/>
          <a:ln w="9525">
            <a:noFill/>
            <a:miter lim="800000"/>
            <a:headEnd/>
            <a:tailEnd/>
          </a:ln>
        </p:spPr>
      </p:pic>
      <p:pic>
        <p:nvPicPr>
          <p:cNvPr id="14405" name="Grafik 52" descr="Logo KCA-Deutag.png"/>
          <p:cNvPicPr>
            <a:picLocks noChangeAspect="1"/>
          </p:cNvPicPr>
          <p:nvPr/>
        </p:nvPicPr>
        <p:blipFill>
          <a:blip r:embed="rId28" cstate="print"/>
          <a:srcRect/>
          <a:stretch>
            <a:fillRect/>
          </a:stretch>
        </p:blipFill>
        <p:spPr bwMode="auto">
          <a:xfrm>
            <a:off x="7748588" y="2251075"/>
            <a:ext cx="1216025" cy="188913"/>
          </a:xfrm>
          <a:prstGeom prst="rect">
            <a:avLst/>
          </a:prstGeom>
          <a:noFill/>
          <a:ln w="9525">
            <a:noFill/>
            <a:miter lim="800000"/>
            <a:headEnd/>
            <a:tailEnd/>
          </a:ln>
        </p:spPr>
      </p:pic>
      <p:pic>
        <p:nvPicPr>
          <p:cNvPr id="14406" name="Grafik 53" descr="Logo Knauf.png"/>
          <p:cNvPicPr>
            <a:picLocks noChangeAspect="1"/>
          </p:cNvPicPr>
          <p:nvPr/>
        </p:nvPicPr>
        <p:blipFill>
          <a:blip r:embed="rId29" cstate="print"/>
          <a:srcRect/>
          <a:stretch>
            <a:fillRect/>
          </a:stretch>
        </p:blipFill>
        <p:spPr bwMode="auto">
          <a:xfrm>
            <a:off x="7561263" y="1820863"/>
            <a:ext cx="590550" cy="390525"/>
          </a:xfrm>
          <a:prstGeom prst="rect">
            <a:avLst/>
          </a:prstGeom>
          <a:noFill/>
          <a:ln w="9525">
            <a:noFill/>
            <a:miter lim="800000"/>
            <a:headEnd/>
            <a:tailEnd/>
          </a:ln>
        </p:spPr>
      </p:pic>
      <p:pic>
        <p:nvPicPr>
          <p:cNvPr id="14407" name="Grafik 54" descr="Logo_basalt-actien-gesellschaft.jpg"/>
          <p:cNvPicPr>
            <a:picLocks noChangeAspect="1"/>
          </p:cNvPicPr>
          <p:nvPr/>
        </p:nvPicPr>
        <p:blipFill>
          <a:blip r:embed="rId30" cstate="print">
            <a:clrChange>
              <a:clrFrom>
                <a:srgbClr val="FFFFFF"/>
              </a:clrFrom>
              <a:clrTo>
                <a:srgbClr val="FFFFFF">
                  <a:alpha val="0"/>
                </a:srgbClr>
              </a:clrTo>
            </a:clrChange>
          </a:blip>
          <a:srcRect/>
          <a:stretch>
            <a:fillRect/>
          </a:stretch>
        </p:blipFill>
        <p:spPr bwMode="auto">
          <a:xfrm>
            <a:off x="8577263" y="2657475"/>
            <a:ext cx="434975" cy="431800"/>
          </a:xfrm>
          <a:prstGeom prst="rect">
            <a:avLst/>
          </a:prstGeom>
          <a:noFill/>
          <a:ln w="9525">
            <a:noFill/>
            <a:miter lim="800000"/>
            <a:headEnd/>
            <a:tailEnd/>
          </a:ln>
        </p:spPr>
      </p:pic>
      <p:pic>
        <p:nvPicPr>
          <p:cNvPr id="14408" name="Grafik 55" descr="Logo_AmbergerKaolinwerke.jpg"/>
          <p:cNvPicPr>
            <a:picLocks noChangeAspect="1"/>
          </p:cNvPicPr>
          <p:nvPr/>
        </p:nvPicPr>
        <p:blipFill>
          <a:blip r:embed="rId31" cstate="print">
            <a:clrChange>
              <a:clrFrom>
                <a:srgbClr val="FFFEFF"/>
              </a:clrFrom>
              <a:clrTo>
                <a:srgbClr val="FFFEFF">
                  <a:alpha val="0"/>
                </a:srgbClr>
              </a:clrTo>
            </a:clrChange>
          </a:blip>
          <a:srcRect/>
          <a:stretch>
            <a:fillRect/>
          </a:stretch>
        </p:blipFill>
        <p:spPr bwMode="auto">
          <a:xfrm>
            <a:off x="6356350" y="2503488"/>
            <a:ext cx="1057275" cy="276225"/>
          </a:xfrm>
          <a:prstGeom prst="rect">
            <a:avLst/>
          </a:prstGeom>
          <a:noFill/>
          <a:ln w="9525">
            <a:noFill/>
            <a:miter lim="800000"/>
            <a:headEnd/>
            <a:tailEnd/>
          </a:ln>
        </p:spPr>
      </p:pic>
      <p:pic>
        <p:nvPicPr>
          <p:cNvPr id="14409" name="Grafik 43" descr="Logo E-On Bayern AG.jpg"/>
          <p:cNvPicPr>
            <a:picLocks noChangeAspect="1"/>
          </p:cNvPicPr>
          <p:nvPr/>
        </p:nvPicPr>
        <p:blipFill>
          <a:blip r:embed="rId32" cstate="print">
            <a:clrChange>
              <a:clrFrom>
                <a:srgbClr val="FFFFFF"/>
              </a:clrFrom>
              <a:clrTo>
                <a:srgbClr val="FFFFFF">
                  <a:alpha val="0"/>
                </a:srgbClr>
              </a:clrTo>
            </a:clrChange>
          </a:blip>
          <a:srcRect/>
          <a:stretch>
            <a:fillRect/>
          </a:stretch>
        </p:blipFill>
        <p:spPr bwMode="auto">
          <a:xfrm>
            <a:off x="7451725" y="2720975"/>
            <a:ext cx="1271588" cy="954088"/>
          </a:xfrm>
          <a:prstGeom prst="rect">
            <a:avLst/>
          </a:prstGeom>
          <a:noFill/>
          <a:ln w="9525">
            <a:noFill/>
            <a:miter lim="800000"/>
            <a:headEnd/>
            <a:tailEnd/>
          </a:ln>
        </p:spPr>
      </p:pic>
      <p:pic>
        <p:nvPicPr>
          <p:cNvPr id="14410" name="Grafik 57" descr="Logo-GasthofWaldnaabtal.jpg"/>
          <p:cNvPicPr>
            <a:picLocks noChangeAspect="1"/>
          </p:cNvPicPr>
          <p:nvPr/>
        </p:nvPicPr>
        <p:blipFill>
          <a:blip r:embed="rId33" cstate="print">
            <a:clrChange>
              <a:clrFrom>
                <a:srgbClr val="FFFFFF"/>
              </a:clrFrom>
              <a:clrTo>
                <a:srgbClr val="FFFFFF">
                  <a:alpha val="0"/>
                </a:srgbClr>
              </a:clrTo>
            </a:clrChange>
          </a:blip>
          <a:srcRect/>
          <a:stretch>
            <a:fillRect/>
          </a:stretch>
        </p:blipFill>
        <p:spPr bwMode="auto">
          <a:xfrm>
            <a:off x="2905125" y="1708150"/>
            <a:ext cx="1223963" cy="276225"/>
          </a:xfrm>
          <a:prstGeom prst="rect">
            <a:avLst/>
          </a:prstGeom>
          <a:noFill/>
          <a:ln w="9525">
            <a:noFill/>
            <a:miter lim="800000"/>
            <a:headEnd/>
            <a:tailEnd/>
          </a:ln>
        </p:spPr>
      </p:pic>
      <p:pic>
        <p:nvPicPr>
          <p:cNvPr id="14411" name="Grafik 58" descr="LogoSteinwald.jpg"/>
          <p:cNvPicPr>
            <a:picLocks noChangeAspect="1"/>
          </p:cNvPicPr>
          <p:nvPr/>
        </p:nvPicPr>
        <p:blipFill>
          <a:blip r:embed="rId34" cstate="print">
            <a:clrChange>
              <a:clrFrom>
                <a:srgbClr val="FFFFFF"/>
              </a:clrFrom>
              <a:clrTo>
                <a:srgbClr val="FFFFFF">
                  <a:alpha val="0"/>
                </a:srgbClr>
              </a:clrTo>
            </a:clrChange>
          </a:blip>
          <a:srcRect/>
          <a:stretch>
            <a:fillRect/>
          </a:stretch>
        </p:blipFill>
        <p:spPr bwMode="auto">
          <a:xfrm>
            <a:off x="2228850" y="1725613"/>
            <a:ext cx="541338" cy="523875"/>
          </a:xfrm>
          <a:prstGeom prst="rect">
            <a:avLst/>
          </a:prstGeom>
          <a:noFill/>
          <a:ln w="9525">
            <a:noFill/>
            <a:miter lim="800000"/>
            <a:headEnd/>
            <a:tailEnd/>
          </a:ln>
        </p:spPr>
      </p:pic>
      <p:pic>
        <p:nvPicPr>
          <p:cNvPr id="14412" name="Grafik 44" descr="Logo Fichtelgebirge 2007.jpg"/>
          <p:cNvPicPr>
            <a:picLocks noChangeAspect="1"/>
          </p:cNvPicPr>
          <p:nvPr/>
        </p:nvPicPr>
        <p:blipFill>
          <a:blip r:embed="rId35" cstate="print">
            <a:clrChange>
              <a:clrFrom>
                <a:srgbClr val="FFFFFF"/>
              </a:clrFrom>
              <a:clrTo>
                <a:srgbClr val="FFFFFF">
                  <a:alpha val="0"/>
                </a:srgbClr>
              </a:clrTo>
            </a:clrChange>
          </a:blip>
          <a:srcRect/>
          <a:stretch>
            <a:fillRect/>
          </a:stretch>
        </p:blipFill>
        <p:spPr bwMode="auto">
          <a:xfrm>
            <a:off x="3022600" y="2419350"/>
            <a:ext cx="952500" cy="514350"/>
          </a:xfrm>
          <a:prstGeom prst="rect">
            <a:avLst/>
          </a:prstGeom>
          <a:noFill/>
          <a:ln w="9525">
            <a:noFill/>
            <a:miter lim="800000"/>
            <a:headEnd/>
            <a:tailEnd/>
          </a:ln>
        </p:spPr>
      </p:pic>
      <p:pic>
        <p:nvPicPr>
          <p:cNvPr id="14413" name="Grafik 34" descr="dbu_4c.tif"/>
          <p:cNvPicPr>
            <a:picLocks noChangeAspect="1"/>
          </p:cNvPicPr>
          <p:nvPr/>
        </p:nvPicPr>
        <p:blipFill>
          <a:blip r:embed="rId36" cstate="print">
            <a:clrChange>
              <a:clrFrom>
                <a:srgbClr val="E5CBAF"/>
              </a:clrFrom>
              <a:clrTo>
                <a:srgbClr val="E5CBAF">
                  <a:alpha val="0"/>
                </a:srgbClr>
              </a:clrTo>
            </a:clrChange>
          </a:blip>
          <a:srcRect/>
          <a:stretch>
            <a:fillRect/>
          </a:stretch>
        </p:blipFill>
        <p:spPr bwMode="auto">
          <a:xfrm>
            <a:off x="4711700" y="4910138"/>
            <a:ext cx="731838" cy="423862"/>
          </a:xfrm>
          <a:prstGeom prst="rect">
            <a:avLst/>
          </a:prstGeom>
          <a:noFill/>
          <a:ln w="9525">
            <a:noFill/>
            <a:miter lim="800000"/>
            <a:headEnd/>
            <a:tailEnd/>
          </a:ln>
        </p:spPr>
      </p:pic>
      <p:pic>
        <p:nvPicPr>
          <p:cNvPr id="14414" name="Grafik 54" descr="Logo_ANU.jpg"/>
          <p:cNvPicPr>
            <a:picLocks noChangeAspect="1"/>
          </p:cNvPicPr>
          <p:nvPr/>
        </p:nvPicPr>
        <p:blipFill>
          <a:blip r:embed="rId37" cstate="print">
            <a:clrChange>
              <a:clrFrom>
                <a:srgbClr val="FFFFFF"/>
              </a:clrFrom>
              <a:clrTo>
                <a:srgbClr val="FFFFFF">
                  <a:alpha val="0"/>
                </a:srgbClr>
              </a:clrTo>
            </a:clrChange>
          </a:blip>
          <a:srcRect/>
          <a:stretch>
            <a:fillRect/>
          </a:stretch>
        </p:blipFill>
        <p:spPr bwMode="auto">
          <a:xfrm>
            <a:off x="3967163" y="4564063"/>
            <a:ext cx="663575" cy="442912"/>
          </a:xfrm>
          <a:prstGeom prst="rect">
            <a:avLst/>
          </a:prstGeom>
          <a:noFill/>
          <a:ln w="9525">
            <a:noFill/>
            <a:miter lim="800000"/>
            <a:headEnd/>
            <a:tailEnd/>
          </a:ln>
        </p:spPr>
      </p:pic>
      <p:pic>
        <p:nvPicPr>
          <p:cNvPr id="14415" name="Grafik 61" descr="Umweltbildung Bayern 4C.tif"/>
          <p:cNvPicPr>
            <a:picLocks noChangeAspect="1"/>
          </p:cNvPicPr>
          <p:nvPr/>
        </p:nvPicPr>
        <p:blipFill>
          <a:blip r:embed="rId38" cstate="print">
            <a:clrChange>
              <a:clrFrom>
                <a:srgbClr val="FFFFFE"/>
              </a:clrFrom>
              <a:clrTo>
                <a:srgbClr val="FFFFFE">
                  <a:alpha val="0"/>
                </a:srgbClr>
              </a:clrTo>
            </a:clrChange>
          </a:blip>
          <a:srcRect/>
          <a:stretch>
            <a:fillRect/>
          </a:stretch>
        </p:blipFill>
        <p:spPr bwMode="auto">
          <a:xfrm>
            <a:off x="3903663" y="4010025"/>
            <a:ext cx="784225" cy="369888"/>
          </a:xfrm>
          <a:prstGeom prst="rect">
            <a:avLst/>
          </a:prstGeom>
          <a:noFill/>
          <a:ln w="9525">
            <a:noFill/>
            <a:miter lim="800000"/>
            <a:headEnd/>
            <a:tailEnd/>
          </a:ln>
        </p:spPr>
      </p:pic>
      <p:pic>
        <p:nvPicPr>
          <p:cNvPr id="14416" name="Picture 46" descr="ErdölmuseumWietze"/>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1090613" y="2127250"/>
            <a:ext cx="773112" cy="268288"/>
          </a:xfrm>
          <a:prstGeom prst="rect">
            <a:avLst/>
          </a:prstGeom>
          <a:noFill/>
          <a:ln w="9525">
            <a:noFill/>
            <a:miter lim="800000"/>
            <a:headEnd/>
            <a:tailEnd/>
          </a:ln>
        </p:spPr>
      </p:pic>
      <p:pic>
        <p:nvPicPr>
          <p:cNvPr id="14417" name="Grafik 56" descr="Logo-MPZ.jpg"/>
          <p:cNvPicPr>
            <a:picLocks noChangeAspect="1"/>
          </p:cNvPicPr>
          <p:nvPr/>
        </p:nvPicPr>
        <p:blipFill>
          <a:blip r:embed="rId40" cstate="print">
            <a:clrChange>
              <a:clrFrom>
                <a:srgbClr val="FFFFFF"/>
              </a:clrFrom>
              <a:clrTo>
                <a:srgbClr val="FFFFFF">
                  <a:alpha val="0"/>
                </a:srgbClr>
              </a:clrTo>
            </a:clrChange>
          </a:blip>
          <a:srcRect/>
          <a:stretch>
            <a:fillRect/>
          </a:stretch>
        </p:blipFill>
        <p:spPr bwMode="auto">
          <a:xfrm>
            <a:off x="1284288" y="2924175"/>
            <a:ext cx="493712" cy="422275"/>
          </a:xfrm>
          <a:prstGeom prst="rect">
            <a:avLst/>
          </a:prstGeom>
          <a:noFill/>
          <a:ln w="9525">
            <a:noFill/>
            <a:miter lim="800000"/>
            <a:headEnd/>
            <a:tailEnd/>
          </a:ln>
        </p:spPr>
      </p:pic>
      <p:pic>
        <p:nvPicPr>
          <p:cNvPr id="14418" name="Grafik 62" descr="VFMG Weiden.jpg"/>
          <p:cNvPicPr>
            <a:picLocks noChangeAspect="1"/>
          </p:cNvPicPr>
          <p:nvPr/>
        </p:nvPicPr>
        <p:blipFill>
          <a:blip r:embed="rId41" cstate="print">
            <a:clrChange>
              <a:clrFrom>
                <a:srgbClr val="FFFFFF"/>
              </a:clrFrom>
              <a:clrTo>
                <a:srgbClr val="FFFFFF">
                  <a:alpha val="0"/>
                </a:srgbClr>
              </a:clrTo>
            </a:clrChange>
          </a:blip>
          <a:srcRect/>
          <a:stretch>
            <a:fillRect/>
          </a:stretch>
        </p:blipFill>
        <p:spPr bwMode="auto">
          <a:xfrm>
            <a:off x="1587500" y="2370138"/>
            <a:ext cx="560388" cy="560387"/>
          </a:xfrm>
          <a:prstGeom prst="rect">
            <a:avLst/>
          </a:prstGeom>
          <a:noFill/>
          <a:ln w="9525">
            <a:noFill/>
            <a:miter lim="800000"/>
            <a:headEnd/>
            <a:tailEnd/>
          </a:ln>
        </p:spPr>
      </p:pic>
      <p:pic>
        <p:nvPicPr>
          <p:cNvPr id="14419" name="Grafik 68" descr="logo-UrweltmuseumBayreuth.png"/>
          <p:cNvPicPr>
            <a:picLocks noChangeAspect="1"/>
          </p:cNvPicPr>
          <p:nvPr/>
        </p:nvPicPr>
        <p:blipFill>
          <a:blip r:embed="rId42" cstate="print"/>
          <a:srcRect/>
          <a:stretch>
            <a:fillRect/>
          </a:stretch>
        </p:blipFill>
        <p:spPr bwMode="auto">
          <a:xfrm>
            <a:off x="34925" y="2249488"/>
            <a:ext cx="474663" cy="584200"/>
          </a:xfrm>
          <a:prstGeom prst="rect">
            <a:avLst/>
          </a:prstGeom>
          <a:noFill/>
          <a:ln w="9525">
            <a:noFill/>
            <a:miter lim="800000"/>
            <a:headEnd/>
            <a:tailEnd/>
          </a:ln>
        </p:spPr>
      </p:pic>
      <p:pic>
        <p:nvPicPr>
          <p:cNvPr id="14420" name="Grafik 69" descr="logo_granitzentrum.png"/>
          <p:cNvPicPr>
            <a:picLocks noChangeAspect="1"/>
          </p:cNvPicPr>
          <p:nvPr/>
        </p:nvPicPr>
        <p:blipFill>
          <a:blip r:embed="rId43" cstate="print"/>
          <a:srcRect/>
          <a:stretch>
            <a:fillRect/>
          </a:stretch>
        </p:blipFill>
        <p:spPr bwMode="auto">
          <a:xfrm>
            <a:off x="136525" y="1924050"/>
            <a:ext cx="1082675" cy="301625"/>
          </a:xfrm>
          <a:prstGeom prst="rect">
            <a:avLst/>
          </a:prstGeom>
          <a:noFill/>
          <a:ln w="9525">
            <a:noFill/>
            <a:miter lim="800000"/>
            <a:headEnd/>
            <a:tailEnd/>
          </a:ln>
        </p:spPr>
      </p:pic>
      <p:pic>
        <p:nvPicPr>
          <p:cNvPr id="14421" name="Grafik 70" descr="Logo-DeutschesMuseum.png"/>
          <p:cNvPicPr>
            <a:picLocks noChangeAspect="1"/>
          </p:cNvPicPr>
          <p:nvPr/>
        </p:nvPicPr>
        <p:blipFill>
          <a:blip r:embed="rId44" cstate="print">
            <a:clrChange>
              <a:clrFrom>
                <a:srgbClr val="FFFFFF"/>
              </a:clrFrom>
              <a:clrTo>
                <a:srgbClr val="FFFFFF">
                  <a:alpha val="0"/>
                </a:srgbClr>
              </a:clrTo>
            </a:clrChange>
          </a:blip>
          <a:srcRect/>
          <a:stretch>
            <a:fillRect/>
          </a:stretch>
        </p:blipFill>
        <p:spPr bwMode="auto">
          <a:xfrm>
            <a:off x="42863" y="2832100"/>
            <a:ext cx="1143000" cy="254000"/>
          </a:xfrm>
          <a:prstGeom prst="rect">
            <a:avLst/>
          </a:prstGeom>
          <a:noFill/>
          <a:ln w="9525">
            <a:noFill/>
            <a:miter lim="800000"/>
            <a:headEnd/>
            <a:tailEnd/>
          </a:ln>
        </p:spPr>
      </p:pic>
      <p:pic>
        <p:nvPicPr>
          <p:cNvPr id="14422" name="Grafik 72" descr="Logo-BayernTourNatur.jpg"/>
          <p:cNvPicPr>
            <a:picLocks noChangeAspect="1"/>
          </p:cNvPicPr>
          <p:nvPr/>
        </p:nvPicPr>
        <p:blipFill>
          <a:blip r:embed="rId45" cstate="print">
            <a:clrChange>
              <a:clrFrom>
                <a:srgbClr val="FFFFFF"/>
              </a:clrFrom>
              <a:clrTo>
                <a:srgbClr val="FFFFFF">
                  <a:alpha val="0"/>
                </a:srgbClr>
              </a:clrTo>
            </a:clrChange>
          </a:blip>
          <a:srcRect/>
          <a:stretch>
            <a:fillRect/>
          </a:stretch>
        </p:blipFill>
        <p:spPr bwMode="auto">
          <a:xfrm>
            <a:off x="5795963" y="4051300"/>
            <a:ext cx="638175" cy="479425"/>
          </a:xfrm>
          <a:prstGeom prst="rect">
            <a:avLst/>
          </a:prstGeom>
          <a:noFill/>
          <a:ln w="9525">
            <a:noFill/>
            <a:miter lim="800000"/>
            <a:headEnd/>
            <a:tailEnd/>
          </a:ln>
        </p:spPr>
      </p:pic>
      <p:pic>
        <p:nvPicPr>
          <p:cNvPr id="14423" name="Grafik 73" descr="Logo-planeterde.jpg"/>
          <p:cNvPicPr>
            <a:picLocks noChangeAspect="1"/>
          </p:cNvPicPr>
          <p:nvPr/>
        </p:nvPicPr>
        <p:blipFill>
          <a:blip r:embed="rId46" cstate="print">
            <a:clrChange>
              <a:clrFrom>
                <a:srgbClr val="FFFFFF"/>
              </a:clrFrom>
              <a:clrTo>
                <a:srgbClr val="FFFFFF">
                  <a:alpha val="0"/>
                </a:srgbClr>
              </a:clrTo>
            </a:clrChange>
          </a:blip>
          <a:srcRect/>
          <a:stretch>
            <a:fillRect/>
          </a:stretch>
        </p:blipFill>
        <p:spPr bwMode="auto">
          <a:xfrm>
            <a:off x="5527675" y="4779963"/>
            <a:ext cx="1096963" cy="415925"/>
          </a:xfrm>
          <a:prstGeom prst="rect">
            <a:avLst/>
          </a:prstGeom>
          <a:noFill/>
          <a:ln w="9525">
            <a:noFill/>
            <a:miter lim="800000"/>
            <a:headEnd/>
            <a:tailEnd/>
          </a:ln>
        </p:spPr>
      </p:pic>
      <p:pic>
        <p:nvPicPr>
          <p:cNvPr id="14424" name="Grafik 74" descr="Logo_Geopark_Bayern-Böhmen.jpg"/>
          <p:cNvPicPr>
            <a:picLocks noChangeAspect="1"/>
          </p:cNvPicPr>
          <p:nvPr/>
        </p:nvPicPr>
        <p:blipFill>
          <a:blip r:embed="rId47" cstate="print">
            <a:clrChange>
              <a:clrFrom>
                <a:srgbClr val="FFFFFF"/>
              </a:clrFrom>
              <a:clrTo>
                <a:srgbClr val="FFFFFF">
                  <a:alpha val="0"/>
                </a:srgbClr>
              </a:clrTo>
            </a:clrChange>
          </a:blip>
          <a:srcRect/>
          <a:stretch>
            <a:fillRect/>
          </a:stretch>
        </p:blipFill>
        <p:spPr bwMode="auto">
          <a:xfrm>
            <a:off x="4968875" y="3513138"/>
            <a:ext cx="615950" cy="612775"/>
          </a:xfrm>
          <a:prstGeom prst="rect">
            <a:avLst/>
          </a:prstGeom>
          <a:noFill/>
          <a:ln w="9525">
            <a:noFill/>
            <a:miter lim="800000"/>
            <a:headEnd/>
            <a:tailEnd/>
          </a:ln>
        </p:spPr>
      </p:pic>
      <p:pic>
        <p:nvPicPr>
          <p:cNvPr id="14425" name="Grafik 58" descr="SBI Sachsen.gif"/>
          <p:cNvPicPr>
            <a:picLocks noChangeAspect="1"/>
          </p:cNvPicPr>
          <p:nvPr/>
        </p:nvPicPr>
        <p:blipFill>
          <a:blip r:embed="rId48" cstate="print">
            <a:clrChange>
              <a:clrFrom>
                <a:srgbClr val="FFFFFF"/>
              </a:clrFrom>
              <a:clrTo>
                <a:srgbClr val="FFFFFF">
                  <a:alpha val="0"/>
                </a:srgbClr>
              </a:clrTo>
            </a:clrChange>
          </a:blip>
          <a:srcRect/>
          <a:stretch>
            <a:fillRect/>
          </a:stretch>
        </p:blipFill>
        <p:spPr bwMode="auto">
          <a:xfrm>
            <a:off x="2690813" y="5630863"/>
            <a:ext cx="1079500" cy="212725"/>
          </a:xfrm>
          <a:prstGeom prst="rect">
            <a:avLst/>
          </a:prstGeom>
          <a:noFill/>
          <a:ln w="9525">
            <a:noFill/>
            <a:miter lim="800000"/>
            <a:headEnd/>
            <a:tailEnd/>
          </a:ln>
        </p:spPr>
      </p:pic>
      <p:pic>
        <p:nvPicPr>
          <p:cNvPr id="14426" name="Grafik 46" descr="alp_logo_transparent.png"/>
          <p:cNvPicPr>
            <a:picLocks noChangeAspect="1"/>
          </p:cNvPicPr>
          <p:nvPr/>
        </p:nvPicPr>
        <p:blipFill>
          <a:blip r:embed="rId49" cstate="print"/>
          <a:srcRect/>
          <a:stretch>
            <a:fillRect/>
          </a:stretch>
        </p:blipFill>
        <p:spPr bwMode="auto">
          <a:xfrm>
            <a:off x="4017963" y="5464175"/>
            <a:ext cx="544512" cy="400050"/>
          </a:xfrm>
          <a:prstGeom prst="rect">
            <a:avLst/>
          </a:prstGeom>
          <a:noFill/>
          <a:ln w="9525">
            <a:noFill/>
            <a:miter lim="800000"/>
            <a:headEnd/>
            <a:tailEnd/>
          </a:ln>
        </p:spPr>
      </p:pic>
      <p:pic>
        <p:nvPicPr>
          <p:cNvPr id="14427" name="Picture 45" descr="ANL"/>
          <p:cNvPicPr>
            <a:picLocks noChangeAspect="1" noChangeArrowheads="1"/>
          </p:cNvPicPr>
          <p:nvPr/>
        </p:nvPicPr>
        <p:blipFill>
          <a:blip r:embed="rId50" cstate="print"/>
          <a:srcRect/>
          <a:stretch>
            <a:fillRect/>
          </a:stretch>
        </p:blipFill>
        <p:spPr bwMode="auto">
          <a:xfrm>
            <a:off x="2454275" y="5980113"/>
            <a:ext cx="723900" cy="542925"/>
          </a:xfrm>
          <a:prstGeom prst="rect">
            <a:avLst/>
          </a:prstGeom>
          <a:noFill/>
          <a:ln w="9525">
            <a:noFill/>
            <a:miter lim="800000"/>
            <a:headEnd/>
            <a:tailEnd/>
          </a:ln>
        </p:spPr>
      </p:pic>
      <p:pic>
        <p:nvPicPr>
          <p:cNvPr id="14428" name="Grafik 80" descr="Logo-VDSG.jpg"/>
          <p:cNvPicPr>
            <a:picLocks noChangeAspect="1"/>
          </p:cNvPicPr>
          <p:nvPr/>
        </p:nvPicPr>
        <p:blipFill>
          <a:blip r:embed="rId51" cstate="print">
            <a:clrChange>
              <a:clrFrom>
                <a:srgbClr val="FFFFFE"/>
              </a:clrFrom>
              <a:clrTo>
                <a:srgbClr val="FFFFFE">
                  <a:alpha val="0"/>
                </a:srgbClr>
              </a:clrTo>
            </a:clrChange>
          </a:blip>
          <a:srcRect/>
          <a:stretch>
            <a:fillRect/>
          </a:stretch>
        </p:blipFill>
        <p:spPr bwMode="auto">
          <a:xfrm>
            <a:off x="4681538" y="5924550"/>
            <a:ext cx="500062" cy="500063"/>
          </a:xfrm>
          <a:prstGeom prst="rect">
            <a:avLst/>
          </a:prstGeom>
          <a:noFill/>
          <a:ln w="9525">
            <a:noFill/>
            <a:miter lim="800000"/>
            <a:headEnd/>
            <a:tailEnd/>
          </a:ln>
        </p:spPr>
      </p:pic>
      <p:pic>
        <p:nvPicPr>
          <p:cNvPr id="14429" name="Picture 47" descr="ISB logo-transparent"/>
          <p:cNvPicPr>
            <a:picLocks noChangeAspect="1" noChangeArrowheads="1"/>
          </p:cNvPicPr>
          <p:nvPr/>
        </p:nvPicPr>
        <p:blipFill>
          <a:blip r:embed="rId52" cstate="print">
            <a:clrChange>
              <a:clrFrom>
                <a:srgbClr val="FFFFFF"/>
              </a:clrFrom>
              <a:clrTo>
                <a:srgbClr val="FFFFFF">
                  <a:alpha val="0"/>
                </a:srgbClr>
              </a:clrTo>
            </a:clrChange>
          </a:blip>
          <a:srcRect/>
          <a:stretch>
            <a:fillRect/>
          </a:stretch>
        </p:blipFill>
        <p:spPr bwMode="auto">
          <a:xfrm>
            <a:off x="6403975" y="5267325"/>
            <a:ext cx="511175" cy="536575"/>
          </a:xfrm>
          <a:prstGeom prst="rect">
            <a:avLst/>
          </a:prstGeom>
          <a:noFill/>
          <a:ln w="9525">
            <a:noFill/>
            <a:miter lim="800000"/>
            <a:headEnd/>
            <a:tailEnd/>
          </a:ln>
        </p:spPr>
      </p:pic>
      <p:pic>
        <p:nvPicPr>
          <p:cNvPr id="14430" name="Grafik 87" descr="Logo-JugendForscht.jpg"/>
          <p:cNvPicPr>
            <a:picLocks noChangeAspect="1"/>
          </p:cNvPicPr>
          <p:nvPr/>
        </p:nvPicPr>
        <p:blipFill>
          <a:blip r:embed="rId53" cstate="print">
            <a:clrChange>
              <a:clrFrom>
                <a:srgbClr val="FFFFFF"/>
              </a:clrFrom>
              <a:clrTo>
                <a:srgbClr val="FFFFFF">
                  <a:alpha val="0"/>
                </a:srgbClr>
              </a:clrTo>
            </a:clrChange>
          </a:blip>
          <a:srcRect/>
          <a:stretch>
            <a:fillRect/>
          </a:stretch>
        </p:blipFill>
        <p:spPr bwMode="auto">
          <a:xfrm>
            <a:off x="6864350" y="6156325"/>
            <a:ext cx="555625" cy="555625"/>
          </a:xfrm>
          <a:prstGeom prst="rect">
            <a:avLst/>
          </a:prstGeom>
          <a:noFill/>
          <a:ln w="9525">
            <a:noFill/>
            <a:miter lim="800000"/>
            <a:headEnd/>
            <a:tailEnd/>
          </a:ln>
        </p:spPr>
      </p:pic>
      <p:pic>
        <p:nvPicPr>
          <p:cNvPr id="14431" name="Grafik 88" descr="Logo-GymNEW.jpg"/>
          <p:cNvPicPr>
            <a:picLocks noChangeAspect="1"/>
          </p:cNvPicPr>
          <p:nvPr/>
        </p:nvPicPr>
        <p:blipFill>
          <a:blip r:embed="rId54" cstate="print"/>
          <a:srcRect/>
          <a:stretch>
            <a:fillRect/>
          </a:stretch>
        </p:blipFill>
        <p:spPr bwMode="auto">
          <a:xfrm>
            <a:off x="7499350" y="5716588"/>
            <a:ext cx="787400" cy="579437"/>
          </a:xfrm>
          <a:prstGeom prst="rect">
            <a:avLst/>
          </a:prstGeom>
          <a:noFill/>
          <a:ln w="9525">
            <a:noFill/>
            <a:miter lim="800000"/>
            <a:headEnd/>
            <a:tailEnd/>
          </a:ln>
        </p:spPr>
      </p:pic>
      <p:pic>
        <p:nvPicPr>
          <p:cNvPr id="14432" name="Grafik 89" descr="Logo-FranzLudwigGymnasiumBamberg.gif"/>
          <p:cNvPicPr>
            <a:picLocks noChangeAspect="1"/>
          </p:cNvPicPr>
          <p:nvPr/>
        </p:nvPicPr>
        <p:blipFill>
          <a:blip r:embed="rId55" cstate="print">
            <a:clrChange>
              <a:clrFrom>
                <a:srgbClr val="CCCCCC"/>
              </a:clrFrom>
              <a:clrTo>
                <a:srgbClr val="CCCCCC">
                  <a:alpha val="0"/>
                </a:srgbClr>
              </a:clrTo>
            </a:clrChange>
          </a:blip>
          <a:srcRect/>
          <a:stretch>
            <a:fillRect/>
          </a:stretch>
        </p:blipFill>
        <p:spPr bwMode="auto">
          <a:xfrm>
            <a:off x="5930900" y="6091238"/>
            <a:ext cx="714375" cy="523875"/>
          </a:xfrm>
          <a:prstGeom prst="rect">
            <a:avLst/>
          </a:prstGeom>
          <a:noFill/>
          <a:ln w="9525">
            <a:noFill/>
            <a:miter lim="800000"/>
            <a:headEnd/>
            <a:tailEnd/>
          </a:ln>
        </p:spPr>
      </p:pic>
      <p:pic>
        <p:nvPicPr>
          <p:cNvPr id="14433" name="Grafik 65" descr="der_neue_tag_logo_01.png"/>
          <p:cNvPicPr>
            <a:picLocks noChangeAspect="1"/>
          </p:cNvPicPr>
          <p:nvPr/>
        </p:nvPicPr>
        <p:blipFill>
          <a:blip r:embed="rId56" cstate="print"/>
          <a:srcRect/>
          <a:stretch>
            <a:fillRect/>
          </a:stretch>
        </p:blipFill>
        <p:spPr bwMode="auto">
          <a:xfrm>
            <a:off x="6777038" y="3856038"/>
            <a:ext cx="1084262" cy="190500"/>
          </a:xfrm>
          <a:prstGeom prst="rect">
            <a:avLst/>
          </a:prstGeom>
          <a:noFill/>
          <a:ln w="9525">
            <a:noFill/>
            <a:miter lim="800000"/>
            <a:headEnd/>
            <a:tailEnd/>
          </a:ln>
        </p:spPr>
      </p:pic>
      <p:pic>
        <p:nvPicPr>
          <p:cNvPr id="14434" name="Grafik 92" descr="Logo-Frankenpost.png"/>
          <p:cNvPicPr>
            <a:picLocks noChangeAspect="1"/>
          </p:cNvPicPr>
          <p:nvPr/>
        </p:nvPicPr>
        <p:blipFill>
          <a:blip r:embed="rId57" cstate="print"/>
          <a:srcRect/>
          <a:stretch>
            <a:fillRect/>
          </a:stretch>
        </p:blipFill>
        <p:spPr bwMode="auto">
          <a:xfrm>
            <a:off x="7591425" y="4721225"/>
            <a:ext cx="1189038" cy="195263"/>
          </a:xfrm>
          <a:prstGeom prst="rect">
            <a:avLst/>
          </a:prstGeom>
          <a:noFill/>
          <a:ln w="9525">
            <a:noFill/>
            <a:miter lim="800000"/>
            <a:headEnd/>
            <a:tailEnd/>
          </a:ln>
        </p:spPr>
      </p:pic>
      <p:pic>
        <p:nvPicPr>
          <p:cNvPr id="14435" name="Grafik 93" descr="owz_logo_klein.jpg"/>
          <p:cNvPicPr>
            <a:picLocks noChangeAspect="1"/>
          </p:cNvPicPr>
          <p:nvPr/>
        </p:nvPicPr>
        <p:blipFill>
          <a:blip r:embed="rId58" cstate="print">
            <a:clrChange>
              <a:clrFrom>
                <a:srgbClr val="FFFFFF"/>
              </a:clrFrom>
              <a:clrTo>
                <a:srgbClr val="FFFFFF">
                  <a:alpha val="0"/>
                </a:srgbClr>
              </a:clrTo>
            </a:clrChange>
          </a:blip>
          <a:srcRect/>
          <a:stretch>
            <a:fillRect/>
          </a:stretch>
        </p:blipFill>
        <p:spPr bwMode="auto">
          <a:xfrm>
            <a:off x="8143875" y="3987800"/>
            <a:ext cx="1293813" cy="862013"/>
          </a:xfrm>
          <a:prstGeom prst="rect">
            <a:avLst/>
          </a:prstGeom>
          <a:noFill/>
          <a:ln w="9525">
            <a:noFill/>
            <a:miter lim="800000"/>
            <a:headEnd/>
            <a:tailEnd/>
          </a:ln>
        </p:spPr>
      </p:pic>
      <p:pic>
        <p:nvPicPr>
          <p:cNvPr id="14436" name="Grafik 94" descr="Logo-BR.png"/>
          <p:cNvPicPr>
            <a:picLocks noChangeAspect="1"/>
          </p:cNvPicPr>
          <p:nvPr/>
        </p:nvPicPr>
        <p:blipFill>
          <a:blip r:embed="rId59" cstate="print"/>
          <a:srcRect/>
          <a:stretch>
            <a:fillRect/>
          </a:stretch>
        </p:blipFill>
        <p:spPr bwMode="auto">
          <a:xfrm>
            <a:off x="7910513" y="3778250"/>
            <a:ext cx="1233487" cy="274638"/>
          </a:xfrm>
          <a:prstGeom prst="rect">
            <a:avLst/>
          </a:prstGeom>
          <a:noFill/>
          <a:ln w="9525">
            <a:noFill/>
            <a:miter lim="800000"/>
            <a:headEnd/>
            <a:tailEnd/>
          </a:ln>
        </p:spPr>
      </p:pic>
      <p:pic>
        <p:nvPicPr>
          <p:cNvPr id="14437" name="Grafik 95" descr="Logo-otv.png"/>
          <p:cNvPicPr>
            <a:picLocks noChangeAspect="1"/>
          </p:cNvPicPr>
          <p:nvPr/>
        </p:nvPicPr>
        <p:blipFill>
          <a:blip r:embed="rId60" cstate="print">
            <a:clrChange>
              <a:clrFrom>
                <a:srgbClr val="FFFFFF"/>
              </a:clrFrom>
              <a:clrTo>
                <a:srgbClr val="FFFFFF">
                  <a:alpha val="0"/>
                </a:srgbClr>
              </a:clrTo>
            </a:clrChange>
          </a:blip>
          <a:srcRect/>
          <a:stretch>
            <a:fillRect/>
          </a:stretch>
        </p:blipFill>
        <p:spPr bwMode="auto">
          <a:xfrm>
            <a:off x="6899275" y="4279900"/>
            <a:ext cx="528638" cy="581025"/>
          </a:xfrm>
          <a:prstGeom prst="rect">
            <a:avLst/>
          </a:prstGeom>
          <a:noFill/>
          <a:ln w="9525">
            <a:noFill/>
            <a:miter lim="800000"/>
            <a:headEnd/>
            <a:tailEnd/>
          </a:ln>
        </p:spPr>
      </p:pic>
      <p:sp>
        <p:nvSpPr>
          <p:cNvPr id="99" name="Ellipse 98"/>
          <p:cNvSpPr/>
          <p:nvPr/>
        </p:nvSpPr>
        <p:spPr>
          <a:xfrm>
            <a:off x="1001713" y="808038"/>
            <a:ext cx="1936750" cy="744537"/>
          </a:xfrm>
          <a:prstGeom prst="ellipse">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400" b="1" dirty="0">
                <a:solidFill>
                  <a:srgbClr val="000000"/>
                </a:solidFill>
              </a:rPr>
              <a:t>Out-</a:t>
            </a:r>
            <a:r>
              <a:rPr lang="de-DE" sz="1400" b="1" dirty="0" err="1">
                <a:solidFill>
                  <a:srgbClr val="000000"/>
                </a:solidFill>
              </a:rPr>
              <a:t>of</a:t>
            </a:r>
            <a:r>
              <a:rPr lang="de-DE" sz="1400" b="1" dirty="0">
                <a:solidFill>
                  <a:srgbClr val="000000"/>
                </a:solidFill>
              </a:rPr>
              <a:t>-</a:t>
            </a:r>
            <a:r>
              <a:rPr lang="de-DE" sz="1400" b="1" dirty="0" err="1">
                <a:solidFill>
                  <a:srgbClr val="000000"/>
                </a:solidFill>
              </a:rPr>
              <a:t>school</a:t>
            </a:r>
            <a:r>
              <a:rPr lang="de-DE" sz="1400" b="1" dirty="0">
                <a:solidFill>
                  <a:srgbClr val="000000"/>
                </a:solidFill>
              </a:rPr>
              <a:t> </a:t>
            </a:r>
            <a:r>
              <a:rPr lang="de-DE" sz="1400" b="1" dirty="0" err="1">
                <a:solidFill>
                  <a:srgbClr val="000000"/>
                </a:solidFill>
              </a:rPr>
              <a:t>learning</a:t>
            </a:r>
            <a:endParaRPr lang="de-DE" sz="1400" b="1" dirty="0">
              <a:solidFill>
                <a:srgbClr val="000000"/>
              </a:solidFill>
            </a:endParaRPr>
          </a:p>
        </p:txBody>
      </p:sp>
      <p:pic>
        <p:nvPicPr>
          <p:cNvPr id="14439" name="Grafik 33" descr="LeLa_Logo_T.gif"/>
          <p:cNvPicPr>
            <a:picLocks noChangeAspect="1"/>
          </p:cNvPicPr>
          <p:nvPr/>
        </p:nvPicPr>
        <p:blipFill>
          <a:blip r:embed="rId61" cstate="print"/>
          <a:srcRect/>
          <a:stretch>
            <a:fillRect/>
          </a:stretch>
        </p:blipFill>
        <p:spPr bwMode="auto">
          <a:xfrm>
            <a:off x="776288" y="1117600"/>
            <a:ext cx="812800" cy="438150"/>
          </a:xfrm>
          <a:prstGeom prst="rect">
            <a:avLst/>
          </a:prstGeom>
          <a:noFill/>
          <a:ln w="9525">
            <a:noFill/>
            <a:miter lim="800000"/>
            <a:headEnd/>
            <a:tailEnd/>
          </a:ln>
        </p:spPr>
      </p:pic>
      <p:pic>
        <p:nvPicPr>
          <p:cNvPr id="14440" name="Grafik 63" descr="VHS-logo.JPG"/>
          <p:cNvPicPr>
            <a:picLocks noChangeAspect="1"/>
          </p:cNvPicPr>
          <p:nvPr/>
        </p:nvPicPr>
        <p:blipFill>
          <a:blip r:embed="rId62" cstate="print">
            <a:clrChange>
              <a:clrFrom>
                <a:srgbClr val="FDFDFD"/>
              </a:clrFrom>
              <a:clrTo>
                <a:srgbClr val="FDFDFD">
                  <a:alpha val="0"/>
                </a:srgbClr>
              </a:clrTo>
            </a:clrChange>
          </a:blip>
          <a:srcRect/>
          <a:stretch>
            <a:fillRect/>
          </a:stretch>
        </p:blipFill>
        <p:spPr bwMode="auto">
          <a:xfrm>
            <a:off x="2576513" y="1116013"/>
            <a:ext cx="839787" cy="355600"/>
          </a:xfrm>
          <a:prstGeom prst="rect">
            <a:avLst/>
          </a:prstGeom>
          <a:noFill/>
          <a:ln w="9525">
            <a:noFill/>
            <a:miter lim="800000"/>
            <a:headEnd/>
            <a:tailEnd/>
          </a:ln>
        </p:spPr>
      </p:pic>
      <p:pic>
        <p:nvPicPr>
          <p:cNvPr id="14441" name="Grafik 84" descr="Logo-SchulLaborBayern.gif"/>
          <p:cNvPicPr>
            <a:picLocks noChangeAspect="1"/>
          </p:cNvPicPr>
          <p:nvPr/>
        </p:nvPicPr>
        <p:blipFill>
          <a:blip r:embed="rId63" cstate="print">
            <a:clrChange>
              <a:clrFrom>
                <a:srgbClr val="FFFFFF"/>
              </a:clrFrom>
              <a:clrTo>
                <a:srgbClr val="FFFFFF">
                  <a:alpha val="0"/>
                </a:srgbClr>
              </a:clrTo>
            </a:clrChange>
          </a:blip>
          <a:srcRect/>
          <a:stretch>
            <a:fillRect/>
          </a:stretch>
        </p:blipFill>
        <p:spPr bwMode="auto">
          <a:xfrm>
            <a:off x="2005013" y="723900"/>
            <a:ext cx="1152525" cy="296863"/>
          </a:xfrm>
          <a:prstGeom prst="rect">
            <a:avLst/>
          </a:prstGeom>
          <a:noFill/>
          <a:ln w="9525">
            <a:noFill/>
            <a:miter lim="800000"/>
            <a:headEnd/>
            <a:tailEnd/>
          </a:ln>
        </p:spPr>
      </p:pic>
      <p:cxnSp>
        <p:nvCxnSpPr>
          <p:cNvPr id="109" name="Gerade Verbindung 108"/>
          <p:cNvCxnSpPr/>
          <p:nvPr/>
        </p:nvCxnSpPr>
        <p:spPr>
          <a:xfrm flipH="1" flipV="1">
            <a:off x="3519488" y="2786063"/>
            <a:ext cx="85725" cy="361950"/>
          </a:xfrm>
          <a:prstGeom prst="line">
            <a:avLst/>
          </a:prstGeom>
        </p:spPr>
        <p:style>
          <a:lnRef idx="1">
            <a:schemeClr val="accent1"/>
          </a:lnRef>
          <a:fillRef idx="0">
            <a:schemeClr val="accent1"/>
          </a:fillRef>
          <a:effectRef idx="0">
            <a:schemeClr val="accent1"/>
          </a:effectRef>
          <a:fontRef idx="minor">
            <a:schemeClr val="tx1"/>
          </a:fontRef>
        </p:style>
      </p:cxnSp>
      <p:pic>
        <p:nvPicPr>
          <p:cNvPr id="14443" name="Picture 55" descr="Logo LfU"/>
          <p:cNvPicPr>
            <a:picLocks noChangeAspect="1" noChangeArrowheads="1"/>
          </p:cNvPicPr>
          <p:nvPr/>
        </p:nvPicPr>
        <p:blipFill>
          <a:blip r:embed="rId10" cstate="print">
            <a:clrChange>
              <a:clrFrom>
                <a:srgbClr val="FDF9FA"/>
              </a:clrFrom>
              <a:clrTo>
                <a:srgbClr val="FDF9FA">
                  <a:alpha val="0"/>
                </a:srgbClr>
              </a:clrTo>
            </a:clrChange>
          </a:blip>
          <a:srcRect/>
          <a:stretch>
            <a:fillRect/>
          </a:stretch>
        </p:blipFill>
        <p:spPr bwMode="auto">
          <a:xfrm>
            <a:off x="3722688" y="6342063"/>
            <a:ext cx="820737" cy="482600"/>
          </a:xfrm>
          <a:prstGeom prst="rect">
            <a:avLst/>
          </a:prstGeom>
          <a:noFill/>
          <a:ln w="9525">
            <a:noFill/>
            <a:miter lim="800000"/>
            <a:headEnd/>
            <a:tailEnd/>
          </a:ln>
        </p:spPr>
      </p:pic>
      <p:sp>
        <p:nvSpPr>
          <p:cNvPr id="113"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46"/>
          <p:cNvGrpSpPr>
            <a:grpSpLocks/>
          </p:cNvGrpSpPr>
          <p:nvPr/>
        </p:nvGrpSpPr>
        <p:grpSpPr bwMode="auto">
          <a:xfrm>
            <a:off x="609600" y="2830513"/>
            <a:ext cx="8010525" cy="1546225"/>
            <a:chOff x="494" y="1510"/>
            <a:chExt cx="4820" cy="974"/>
          </a:xfrm>
        </p:grpSpPr>
        <p:sp>
          <p:nvSpPr>
            <p:cNvPr id="15382" name="Rectangle 41"/>
            <p:cNvSpPr>
              <a:spLocks noChangeArrowheads="1"/>
            </p:cNvSpPr>
            <p:nvPr/>
          </p:nvSpPr>
          <p:spPr bwMode="auto">
            <a:xfrm>
              <a:off x="545" y="1537"/>
              <a:ext cx="4769" cy="947"/>
            </a:xfrm>
            <a:prstGeom prst="rect">
              <a:avLst/>
            </a:prstGeom>
            <a:solidFill>
              <a:schemeClr val="bg2"/>
            </a:solidFill>
            <a:ln w="9525">
              <a:noFill/>
              <a:miter lim="800000"/>
              <a:headEnd/>
              <a:tailEnd/>
            </a:ln>
          </p:spPr>
          <p:txBody>
            <a:bodyPr wrap="none" anchor="ctr"/>
            <a:lstStyle/>
            <a:p>
              <a:endParaRPr lang="de-DE"/>
            </a:p>
          </p:txBody>
        </p:sp>
        <p:sp>
          <p:nvSpPr>
            <p:cNvPr id="15383" name="Rectangle 42"/>
            <p:cNvSpPr>
              <a:spLocks noChangeArrowheads="1"/>
            </p:cNvSpPr>
            <p:nvPr/>
          </p:nvSpPr>
          <p:spPr bwMode="auto">
            <a:xfrm>
              <a:off x="494" y="1510"/>
              <a:ext cx="4769" cy="947"/>
            </a:xfrm>
            <a:prstGeom prst="rect">
              <a:avLst/>
            </a:prstGeom>
            <a:solidFill>
              <a:srgbClr val="EE9845"/>
            </a:solidFill>
            <a:ln w="9525">
              <a:noFill/>
              <a:miter lim="800000"/>
              <a:headEnd/>
              <a:tailEnd/>
            </a:ln>
          </p:spPr>
          <p:txBody>
            <a:bodyPr wrap="none" anchor="ctr"/>
            <a:lstStyle/>
            <a:p>
              <a:endParaRPr lang="de-DE"/>
            </a:p>
          </p:txBody>
        </p:sp>
      </p:grpSp>
      <p:sp>
        <p:nvSpPr>
          <p:cNvPr id="15363" name="Text Box 27"/>
          <p:cNvSpPr txBox="1">
            <a:spLocks noChangeArrowheads="1"/>
          </p:cNvSpPr>
          <p:nvPr/>
        </p:nvSpPr>
        <p:spPr bwMode="auto">
          <a:xfrm>
            <a:off x="642938" y="2805113"/>
            <a:ext cx="8226425" cy="1471612"/>
          </a:xfrm>
          <a:prstGeom prst="rect">
            <a:avLst/>
          </a:prstGeom>
          <a:noFill/>
          <a:ln w="9525">
            <a:noFill/>
            <a:miter lim="800000"/>
            <a:headEnd/>
            <a:tailEnd/>
          </a:ln>
        </p:spPr>
        <p:txBody>
          <a:bodyPr>
            <a:spAutoFit/>
          </a:bodyPr>
          <a:lstStyle/>
          <a:p>
            <a:pPr eaLnBrk="0" hangingPunct="0">
              <a:lnSpc>
                <a:spcPct val="140000"/>
              </a:lnSpc>
              <a:buClr>
                <a:schemeClr val="tx1"/>
              </a:buClr>
              <a:buFont typeface="Wingdings" pitchFamily="2" charset="2"/>
              <a:buChar char="§"/>
            </a:pPr>
            <a:r>
              <a:rPr lang="de-DE" sz="1600" b="1"/>
              <a:t> Realizing </a:t>
            </a:r>
            <a:r>
              <a:rPr lang="de-DE" sz="1600"/>
              <a:t>the </a:t>
            </a:r>
            <a:r>
              <a:rPr lang="de-DE" sz="1600" b="1"/>
              <a:t>connectivity</a:t>
            </a:r>
            <a:r>
              <a:rPr lang="de-DE" sz="1600"/>
              <a:t> of the interior and exterior dynamics of the planet.</a:t>
            </a:r>
          </a:p>
          <a:p>
            <a:pPr eaLnBrk="0" hangingPunct="0">
              <a:lnSpc>
                <a:spcPct val="140000"/>
              </a:lnSpc>
              <a:buClr>
                <a:schemeClr val="tx1"/>
              </a:buClr>
              <a:buFont typeface="Wingdings" pitchFamily="2" charset="2"/>
              <a:buChar char="§"/>
            </a:pPr>
            <a:r>
              <a:rPr lang="de-DE" sz="1600"/>
              <a:t> </a:t>
            </a:r>
            <a:r>
              <a:rPr lang="de-DE" sz="1600" b="1"/>
              <a:t>Understanding</a:t>
            </a:r>
            <a:r>
              <a:rPr lang="de-DE" sz="1600"/>
              <a:t> the </a:t>
            </a:r>
            <a:r>
              <a:rPr lang="de-DE" sz="1600" b="1"/>
              <a:t>interaction </a:t>
            </a:r>
            <a:r>
              <a:rPr lang="de-DE" sz="1600"/>
              <a:t>of System Earth (litho-, pedo-, hydro-, atmosphere).</a:t>
            </a:r>
          </a:p>
          <a:p>
            <a:pPr eaLnBrk="0" hangingPunct="0">
              <a:lnSpc>
                <a:spcPct val="140000"/>
              </a:lnSpc>
              <a:buClr>
                <a:schemeClr val="tx1"/>
              </a:buClr>
              <a:buFont typeface="Wingdings" pitchFamily="2" charset="2"/>
              <a:buChar char="§"/>
            </a:pPr>
            <a:r>
              <a:rPr lang="de-DE" sz="1600"/>
              <a:t> Informing about the </a:t>
            </a:r>
            <a:r>
              <a:rPr lang="de-DE" sz="1600" b="1"/>
              <a:t>importance of fundamental research</a:t>
            </a:r>
            <a:r>
              <a:rPr lang="de-DE" sz="1600"/>
              <a:t>.</a:t>
            </a:r>
          </a:p>
          <a:p>
            <a:pPr eaLnBrk="0" hangingPunct="0">
              <a:lnSpc>
                <a:spcPct val="140000"/>
              </a:lnSpc>
              <a:buClr>
                <a:schemeClr val="tx1"/>
              </a:buClr>
              <a:buFont typeface="Wingdings" pitchFamily="2" charset="2"/>
              <a:buChar char="§"/>
            </a:pPr>
            <a:r>
              <a:rPr lang="de-DE" sz="1600"/>
              <a:t> </a:t>
            </a:r>
            <a:r>
              <a:rPr lang="de-DE" sz="1600" b="1"/>
              <a:t>Stimulating interest</a:t>
            </a:r>
            <a:r>
              <a:rPr lang="de-DE" sz="1600"/>
              <a:t> in natural sciences and engineering.</a:t>
            </a:r>
          </a:p>
        </p:txBody>
      </p:sp>
      <p:grpSp>
        <p:nvGrpSpPr>
          <p:cNvPr id="15364" name="Group 50"/>
          <p:cNvGrpSpPr>
            <a:grpSpLocks/>
          </p:cNvGrpSpPr>
          <p:nvPr/>
        </p:nvGrpSpPr>
        <p:grpSpPr bwMode="auto">
          <a:xfrm>
            <a:off x="0" y="5348288"/>
            <a:ext cx="9144000" cy="1103312"/>
            <a:chOff x="0" y="3369"/>
            <a:chExt cx="5760" cy="695"/>
          </a:xfrm>
        </p:grpSpPr>
        <p:pic>
          <p:nvPicPr>
            <p:cNvPr id="15376" name="Picture 28" descr="Fauna"/>
            <p:cNvPicPr>
              <a:picLocks noChangeAspect="1" noChangeArrowheads="1"/>
            </p:cNvPicPr>
            <p:nvPr/>
          </p:nvPicPr>
          <p:blipFill>
            <a:blip r:embed="rId3" cstate="print"/>
            <a:srcRect/>
            <a:stretch>
              <a:fillRect/>
            </a:stretch>
          </p:blipFill>
          <p:spPr bwMode="auto">
            <a:xfrm>
              <a:off x="0" y="3370"/>
              <a:ext cx="975" cy="694"/>
            </a:xfrm>
            <a:prstGeom prst="rect">
              <a:avLst/>
            </a:prstGeom>
            <a:noFill/>
            <a:ln w="9525">
              <a:noFill/>
              <a:miter lim="800000"/>
              <a:headEnd/>
              <a:tailEnd/>
            </a:ln>
          </p:spPr>
        </p:pic>
        <p:pic>
          <p:nvPicPr>
            <p:cNvPr id="15377" name="Picture 32" descr="luft"/>
            <p:cNvPicPr>
              <a:picLocks noChangeAspect="1" noChangeArrowheads="1"/>
            </p:cNvPicPr>
            <p:nvPr/>
          </p:nvPicPr>
          <p:blipFill>
            <a:blip r:embed="rId4" cstate="print"/>
            <a:srcRect/>
            <a:stretch>
              <a:fillRect/>
            </a:stretch>
          </p:blipFill>
          <p:spPr bwMode="auto">
            <a:xfrm>
              <a:off x="4785" y="3373"/>
              <a:ext cx="975" cy="689"/>
            </a:xfrm>
            <a:prstGeom prst="rect">
              <a:avLst/>
            </a:prstGeom>
            <a:noFill/>
            <a:ln w="9525">
              <a:noFill/>
              <a:miter lim="800000"/>
              <a:headEnd/>
              <a:tailEnd/>
            </a:ln>
          </p:spPr>
        </p:pic>
        <p:pic>
          <p:nvPicPr>
            <p:cNvPr id="15378" name="Picture 33" descr="wasser"/>
            <p:cNvPicPr>
              <a:picLocks noChangeAspect="1" noChangeArrowheads="1"/>
            </p:cNvPicPr>
            <p:nvPr/>
          </p:nvPicPr>
          <p:blipFill>
            <a:blip r:embed="rId5" cstate="print"/>
            <a:srcRect/>
            <a:stretch>
              <a:fillRect/>
            </a:stretch>
          </p:blipFill>
          <p:spPr bwMode="auto">
            <a:xfrm>
              <a:off x="2843" y="3369"/>
              <a:ext cx="975" cy="693"/>
            </a:xfrm>
            <a:prstGeom prst="rect">
              <a:avLst/>
            </a:prstGeom>
            <a:noFill/>
            <a:ln w="9525">
              <a:noFill/>
              <a:miter lim="800000"/>
              <a:headEnd/>
              <a:tailEnd/>
            </a:ln>
          </p:spPr>
        </p:pic>
        <p:pic>
          <p:nvPicPr>
            <p:cNvPr id="15379" name="Picture 34" descr="stein"/>
            <p:cNvPicPr>
              <a:picLocks noChangeAspect="1" noChangeArrowheads="1"/>
            </p:cNvPicPr>
            <p:nvPr/>
          </p:nvPicPr>
          <p:blipFill>
            <a:blip r:embed="rId6" cstate="print"/>
            <a:srcRect/>
            <a:stretch>
              <a:fillRect/>
            </a:stretch>
          </p:blipFill>
          <p:spPr bwMode="auto">
            <a:xfrm>
              <a:off x="3816" y="3369"/>
              <a:ext cx="975" cy="693"/>
            </a:xfrm>
            <a:prstGeom prst="rect">
              <a:avLst/>
            </a:prstGeom>
            <a:noFill/>
            <a:ln w="9525">
              <a:noFill/>
              <a:miter lim="800000"/>
              <a:headEnd/>
              <a:tailEnd/>
            </a:ln>
          </p:spPr>
        </p:pic>
        <p:pic>
          <p:nvPicPr>
            <p:cNvPr id="15380" name="Picture 37" descr="Bodenprofil"/>
            <p:cNvPicPr>
              <a:picLocks noChangeAspect="1" noChangeArrowheads="1"/>
            </p:cNvPicPr>
            <p:nvPr/>
          </p:nvPicPr>
          <p:blipFill>
            <a:blip r:embed="rId7" cstate="print"/>
            <a:srcRect/>
            <a:stretch>
              <a:fillRect/>
            </a:stretch>
          </p:blipFill>
          <p:spPr bwMode="auto">
            <a:xfrm>
              <a:off x="973" y="3369"/>
              <a:ext cx="906" cy="693"/>
            </a:xfrm>
            <a:prstGeom prst="rect">
              <a:avLst/>
            </a:prstGeom>
            <a:noFill/>
            <a:ln w="9525">
              <a:noFill/>
              <a:miter lim="800000"/>
              <a:headEnd/>
              <a:tailEnd/>
            </a:ln>
          </p:spPr>
        </p:pic>
        <p:pic>
          <p:nvPicPr>
            <p:cNvPr id="15381" name="Picture 39" descr="Vulkan"/>
            <p:cNvPicPr>
              <a:picLocks noChangeAspect="1" noChangeArrowheads="1"/>
            </p:cNvPicPr>
            <p:nvPr/>
          </p:nvPicPr>
          <p:blipFill>
            <a:blip r:embed="rId8" cstate="print"/>
            <a:srcRect/>
            <a:stretch>
              <a:fillRect/>
            </a:stretch>
          </p:blipFill>
          <p:spPr bwMode="auto">
            <a:xfrm>
              <a:off x="1873" y="3369"/>
              <a:ext cx="975" cy="693"/>
            </a:xfrm>
            <a:prstGeom prst="rect">
              <a:avLst/>
            </a:prstGeom>
            <a:noFill/>
            <a:ln w="9525">
              <a:noFill/>
              <a:miter lim="800000"/>
              <a:headEnd/>
              <a:tailEnd/>
            </a:ln>
          </p:spPr>
        </p:pic>
      </p:grpSp>
      <p:sp>
        <p:nvSpPr>
          <p:cNvPr id="15365" name="Rectangle 48"/>
          <p:cNvSpPr>
            <a:spLocks noChangeArrowheads="1"/>
          </p:cNvSpPr>
          <p:nvPr/>
        </p:nvSpPr>
        <p:spPr bwMode="auto">
          <a:xfrm>
            <a:off x="0" y="5181600"/>
            <a:ext cx="9144000" cy="206375"/>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15366" name="Rectangle 49"/>
          <p:cNvSpPr>
            <a:spLocks noChangeArrowheads="1"/>
          </p:cNvSpPr>
          <p:nvPr/>
        </p:nvSpPr>
        <p:spPr bwMode="auto">
          <a:xfrm>
            <a:off x="0" y="6421438"/>
            <a:ext cx="9144000" cy="85725"/>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15367" name="Picture 2" descr="Kopfbalken"/>
          <p:cNvPicPr>
            <a:picLocks noChangeAspect="1" noChangeArrowheads="1"/>
          </p:cNvPicPr>
          <p:nvPr/>
        </p:nvPicPr>
        <p:blipFill>
          <a:blip r:embed="rId9" cstate="print"/>
          <a:srcRect/>
          <a:stretch>
            <a:fillRect/>
          </a:stretch>
        </p:blipFill>
        <p:spPr bwMode="auto">
          <a:xfrm>
            <a:off x="0" y="0"/>
            <a:ext cx="9144000" cy="768350"/>
          </a:xfrm>
          <a:prstGeom prst="rect">
            <a:avLst/>
          </a:prstGeom>
          <a:noFill/>
          <a:ln w="9525">
            <a:noFill/>
            <a:miter lim="800000"/>
            <a:headEnd/>
            <a:tailEnd/>
          </a:ln>
        </p:spPr>
      </p:pic>
      <p:pic>
        <p:nvPicPr>
          <p:cNvPr id="15368" name="Picture 3" descr="Basislinie"/>
          <p:cNvPicPr>
            <a:picLocks noChangeAspect="1" noChangeArrowheads="1"/>
          </p:cNvPicPr>
          <p:nvPr/>
        </p:nvPicPr>
        <p:blipFill>
          <a:blip r:embed="rId10" cstate="print"/>
          <a:srcRect/>
          <a:stretch>
            <a:fillRect/>
          </a:stretch>
        </p:blipFill>
        <p:spPr bwMode="auto">
          <a:xfrm>
            <a:off x="0" y="6477000"/>
            <a:ext cx="9144000" cy="85725"/>
          </a:xfrm>
          <a:prstGeom prst="rect">
            <a:avLst/>
          </a:prstGeom>
          <a:noFill/>
          <a:ln w="9525">
            <a:noFill/>
            <a:miter lim="800000"/>
            <a:headEnd/>
            <a:tailEnd/>
          </a:ln>
        </p:spPr>
      </p:pic>
      <p:sp>
        <p:nvSpPr>
          <p:cNvPr id="15369"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Aims</a:t>
            </a:r>
          </a:p>
        </p:txBody>
      </p:sp>
      <p:pic>
        <p:nvPicPr>
          <p:cNvPr id="15370" name="Picture 5" descr="Kopfbalken-Logo"/>
          <p:cNvPicPr>
            <a:picLocks noChangeAspect="1" noChangeArrowheads="1"/>
          </p:cNvPicPr>
          <p:nvPr/>
        </p:nvPicPr>
        <p:blipFill>
          <a:blip r:embed="rId11" cstate="print"/>
          <a:srcRect/>
          <a:stretch>
            <a:fillRect/>
          </a:stretch>
        </p:blipFill>
        <p:spPr bwMode="auto">
          <a:xfrm>
            <a:off x="7023100" y="0"/>
            <a:ext cx="2120900" cy="755650"/>
          </a:xfrm>
          <a:prstGeom prst="rect">
            <a:avLst/>
          </a:prstGeom>
          <a:noFill/>
          <a:ln w="9525">
            <a:noFill/>
            <a:miter lim="800000"/>
            <a:headEnd/>
            <a:tailEnd/>
          </a:ln>
        </p:spPr>
      </p:pic>
      <p:pic>
        <p:nvPicPr>
          <p:cNvPr id="15371" name="Picture 6" descr="Logo_Schriftzug_2C"/>
          <p:cNvPicPr>
            <a:picLocks noChangeAspect="1" noChangeArrowheads="1"/>
          </p:cNvPicPr>
          <p:nvPr/>
        </p:nvPicPr>
        <p:blipFill>
          <a:blip r:embed="rId12" cstate="print"/>
          <a:srcRect/>
          <a:stretch>
            <a:fillRect/>
          </a:stretch>
        </p:blipFill>
        <p:spPr bwMode="auto">
          <a:xfrm>
            <a:off x="8532813" y="6569075"/>
            <a:ext cx="611187" cy="288925"/>
          </a:xfrm>
          <a:prstGeom prst="rect">
            <a:avLst/>
          </a:prstGeom>
          <a:noFill/>
          <a:ln w="9525">
            <a:noFill/>
            <a:miter lim="800000"/>
            <a:headEnd/>
            <a:tailEnd/>
          </a:ln>
        </p:spPr>
      </p:pic>
      <p:sp>
        <p:nvSpPr>
          <p:cNvPr id="15372" name="Text Box 22"/>
          <p:cNvSpPr txBox="1">
            <a:spLocks noChangeArrowheads="1"/>
          </p:cNvSpPr>
          <p:nvPr/>
        </p:nvSpPr>
        <p:spPr bwMode="auto">
          <a:xfrm>
            <a:off x="544513" y="1098550"/>
            <a:ext cx="8101012" cy="1255713"/>
          </a:xfrm>
          <a:prstGeom prst="rect">
            <a:avLst/>
          </a:prstGeom>
          <a:noFill/>
          <a:ln w="9525">
            <a:noFill/>
            <a:miter lim="800000"/>
            <a:headEnd/>
            <a:tailEnd/>
          </a:ln>
        </p:spPr>
        <p:txBody>
          <a:bodyPr>
            <a:spAutoFit/>
          </a:bodyPr>
          <a:lstStyle/>
          <a:p>
            <a:pPr eaLnBrk="0" hangingPunct="0">
              <a:lnSpc>
                <a:spcPct val="140000"/>
              </a:lnSpc>
              <a:buClr>
                <a:srgbClr val="000066"/>
              </a:buClr>
              <a:buFont typeface="Wingdings" pitchFamily="2" charset="2"/>
              <a:buNone/>
            </a:pPr>
            <a:r>
              <a:rPr lang="de-DE" b="1"/>
              <a:t>People shall understand the various processes that characterise the complex System Earth. Using this knowledge they shall act responsible within our common living environment. </a:t>
            </a:r>
            <a:endParaRPr lang="de-DE"/>
          </a:p>
        </p:txBody>
      </p:sp>
      <p:pic>
        <p:nvPicPr>
          <p:cNvPr id="15373" name="Picture 25" descr="Logo SchulLaborBayern"/>
          <p:cNvPicPr>
            <a:picLocks noChangeAspect="1" noChangeArrowheads="1"/>
          </p:cNvPicPr>
          <p:nvPr/>
        </p:nvPicPr>
        <p:blipFill>
          <a:blip r:embed="rId13" cstate="print"/>
          <a:srcRect/>
          <a:stretch>
            <a:fillRect/>
          </a:stretch>
        </p:blipFill>
        <p:spPr bwMode="auto">
          <a:xfrm>
            <a:off x="8147050" y="6569075"/>
            <a:ext cx="366713" cy="288925"/>
          </a:xfrm>
          <a:prstGeom prst="rect">
            <a:avLst/>
          </a:prstGeom>
          <a:noFill/>
          <a:ln w="9525">
            <a:noFill/>
            <a:miter lim="800000"/>
            <a:headEnd/>
            <a:tailEnd/>
          </a:ln>
        </p:spPr>
      </p:pic>
      <p:sp>
        <p:nvSpPr>
          <p:cNvPr id="15374" name="Text Box 23"/>
          <p:cNvSpPr txBox="1">
            <a:spLocks noChangeArrowheads="1"/>
          </p:cNvSpPr>
          <p:nvPr/>
        </p:nvSpPr>
        <p:spPr bwMode="auto">
          <a:xfrm>
            <a:off x="8789988" y="0"/>
            <a:ext cx="354012" cy="276225"/>
          </a:xfrm>
          <a:prstGeom prst="rect">
            <a:avLst/>
          </a:prstGeom>
          <a:noFill/>
          <a:ln w="9525">
            <a:noFill/>
            <a:miter lim="800000"/>
            <a:headEnd/>
            <a:tailEnd/>
          </a:ln>
        </p:spPr>
        <p:txBody>
          <a:bodyPr wrap="none">
            <a:spAutoFit/>
          </a:bodyPr>
          <a:lstStyle/>
          <a:p>
            <a:pPr algn="r"/>
            <a:r>
              <a:rPr lang="de-DE" sz="1200">
                <a:solidFill>
                  <a:schemeClr val="bg1"/>
                </a:solidFill>
              </a:rPr>
              <a:t>13</a:t>
            </a:r>
          </a:p>
        </p:txBody>
      </p:sp>
      <p:sp>
        <p:nvSpPr>
          <p:cNvPr id="24"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3"/>
          <p:cNvGrpSpPr>
            <a:grpSpLocks/>
          </p:cNvGrpSpPr>
          <p:nvPr/>
        </p:nvGrpSpPr>
        <p:grpSpPr bwMode="auto">
          <a:xfrm>
            <a:off x="0" y="5395913"/>
            <a:ext cx="9144000" cy="1044575"/>
            <a:chOff x="0" y="3399"/>
            <a:chExt cx="5760" cy="658"/>
          </a:xfrm>
        </p:grpSpPr>
        <p:pic>
          <p:nvPicPr>
            <p:cNvPr id="16400" name="Picture 15" descr="IMGP2053"/>
            <p:cNvPicPr>
              <a:picLocks noChangeAspect="1" noChangeArrowheads="1"/>
            </p:cNvPicPr>
            <p:nvPr/>
          </p:nvPicPr>
          <p:blipFill>
            <a:blip r:embed="rId3" cstate="print">
              <a:lum bright="12000"/>
            </a:blip>
            <a:srcRect/>
            <a:stretch>
              <a:fillRect/>
            </a:stretch>
          </p:blipFill>
          <p:spPr bwMode="auto">
            <a:xfrm>
              <a:off x="2864" y="3399"/>
              <a:ext cx="975" cy="652"/>
            </a:xfrm>
            <a:prstGeom prst="rect">
              <a:avLst/>
            </a:prstGeom>
            <a:noFill/>
            <a:ln w="9525">
              <a:noFill/>
              <a:miter lim="800000"/>
              <a:headEnd/>
              <a:tailEnd/>
            </a:ln>
          </p:spPr>
        </p:pic>
        <p:pic>
          <p:nvPicPr>
            <p:cNvPr id="16401" name="Picture 16" descr="IMGP2055"/>
            <p:cNvPicPr>
              <a:picLocks noChangeAspect="1" noChangeArrowheads="1"/>
            </p:cNvPicPr>
            <p:nvPr/>
          </p:nvPicPr>
          <p:blipFill>
            <a:blip r:embed="rId4" cstate="print">
              <a:lum bright="12000"/>
            </a:blip>
            <a:srcRect/>
            <a:stretch>
              <a:fillRect/>
            </a:stretch>
          </p:blipFill>
          <p:spPr bwMode="auto">
            <a:xfrm>
              <a:off x="3836" y="3401"/>
              <a:ext cx="975" cy="652"/>
            </a:xfrm>
            <a:prstGeom prst="rect">
              <a:avLst/>
            </a:prstGeom>
            <a:noFill/>
            <a:ln w="9525">
              <a:noFill/>
              <a:miter lim="800000"/>
              <a:headEnd/>
              <a:tailEnd/>
            </a:ln>
          </p:spPr>
        </p:pic>
        <p:pic>
          <p:nvPicPr>
            <p:cNvPr id="16402" name="Picture 17" descr="IMGP2057"/>
            <p:cNvPicPr>
              <a:picLocks noChangeAspect="1" noChangeArrowheads="1"/>
            </p:cNvPicPr>
            <p:nvPr/>
          </p:nvPicPr>
          <p:blipFill>
            <a:blip r:embed="rId5" cstate="print">
              <a:lum bright="6000"/>
            </a:blip>
            <a:srcRect/>
            <a:stretch>
              <a:fillRect/>
            </a:stretch>
          </p:blipFill>
          <p:spPr bwMode="auto">
            <a:xfrm>
              <a:off x="966" y="3401"/>
              <a:ext cx="975" cy="652"/>
            </a:xfrm>
            <a:prstGeom prst="rect">
              <a:avLst/>
            </a:prstGeom>
            <a:noFill/>
            <a:ln w="9525">
              <a:noFill/>
              <a:miter lim="800000"/>
              <a:headEnd/>
              <a:tailEnd/>
            </a:ln>
          </p:spPr>
        </p:pic>
        <p:pic>
          <p:nvPicPr>
            <p:cNvPr id="16403" name="Picture 18" descr="GEO-Kino"/>
            <p:cNvPicPr>
              <a:picLocks noChangeAspect="1" noChangeArrowheads="1"/>
            </p:cNvPicPr>
            <p:nvPr/>
          </p:nvPicPr>
          <p:blipFill>
            <a:blip r:embed="rId6" cstate="print">
              <a:lum bright="12000"/>
            </a:blip>
            <a:srcRect/>
            <a:stretch>
              <a:fillRect/>
            </a:stretch>
          </p:blipFill>
          <p:spPr bwMode="auto">
            <a:xfrm>
              <a:off x="1932" y="3400"/>
              <a:ext cx="975" cy="653"/>
            </a:xfrm>
            <a:prstGeom prst="rect">
              <a:avLst/>
            </a:prstGeom>
            <a:noFill/>
            <a:ln w="9525">
              <a:noFill/>
              <a:miter lim="800000"/>
              <a:headEnd/>
              <a:tailEnd/>
            </a:ln>
          </p:spPr>
        </p:pic>
        <p:pic>
          <p:nvPicPr>
            <p:cNvPr id="16404" name="Picture 19" descr="Ausstellungsraum"/>
            <p:cNvPicPr>
              <a:picLocks noChangeAspect="1" noChangeArrowheads="1"/>
            </p:cNvPicPr>
            <p:nvPr/>
          </p:nvPicPr>
          <p:blipFill>
            <a:blip r:embed="rId7" cstate="print"/>
            <a:srcRect/>
            <a:stretch>
              <a:fillRect/>
            </a:stretch>
          </p:blipFill>
          <p:spPr bwMode="auto">
            <a:xfrm>
              <a:off x="4785" y="3400"/>
              <a:ext cx="975" cy="653"/>
            </a:xfrm>
            <a:prstGeom prst="rect">
              <a:avLst/>
            </a:prstGeom>
            <a:noFill/>
            <a:ln w="9525">
              <a:noFill/>
              <a:miter lim="800000"/>
              <a:headEnd/>
              <a:tailEnd/>
            </a:ln>
          </p:spPr>
        </p:pic>
        <p:pic>
          <p:nvPicPr>
            <p:cNvPr id="16405" name="Picture 20" descr="BohrturmGEOZent1"/>
            <p:cNvPicPr>
              <a:picLocks noChangeAspect="1" noChangeArrowheads="1"/>
            </p:cNvPicPr>
            <p:nvPr/>
          </p:nvPicPr>
          <p:blipFill>
            <a:blip r:embed="rId8" cstate="print"/>
            <a:srcRect/>
            <a:stretch>
              <a:fillRect/>
            </a:stretch>
          </p:blipFill>
          <p:spPr bwMode="auto">
            <a:xfrm>
              <a:off x="0" y="3401"/>
              <a:ext cx="975" cy="656"/>
            </a:xfrm>
            <a:prstGeom prst="rect">
              <a:avLst/>
            </a:prstGeom>
            <a:noFill/>
            <a:ln w="9525">
              <a:noFill/>
              <a:miter lim="800000"/>
              <a:headEnd/>
              <a:tailEnd/>
            </a:ln>
          </p:spPr>
        </p:pic>
      </p:grpSp>
      <p:sp>
        <p:nvSpPr>
          <p:cNvPr id="16387" name="Rectangle 24"/>
          <p:cNvSpPr>
            <a:spLocks noChangeArrowheads="1"/>
          </p:cNvSpPr>
          <p:nvPr/>
        </p:nvSpPr>
        <p:spPr bwMode="auto">
          <a:xfrm>
            <a:off x="0" y="5181600"/>
            <a:ext cx="9144000" cy="206375"/>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16388" name="Rectangle 25"/>
          <p:cNvSpPr>
            <a:spLocks noChangeArrowheads="1"/>
          </p:cNvSpPr>
          <p:nvPr/>
        </p:nvSpPr>
        <p:spPr bwMode="auto">
          <a:xfrm>
            <a:off x="0" y="6421438"/>
            <a:ext cx="9144000" cy="85725"/>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16389" name="Picture 2" descr="Kopfbalken"/>
          <p:cNvPicPr>
            <a:picLocks noChangeAspect="1" noChangeArrowheads="1"/>
          </p:cNvPicPr>
          <p:nvPr/>
        </p:nvPicPr>
        <p:blipFill>
          <a:blip r:embed="rId9" cstate="print"/>
          <a:srcRect/>
          <a:stretch>
            <a:fillRect/>
          </a:stretch>
        </p:blipFill>
        <p:spPr bwMode="auto">
          <a:xfrm>
            <a:off x="0" y="0"/>
            <a:ext cx="9144000" cy="768350"/>
          </a:xfrm>
          <a:prstGeom prst="rect">
            <a:avLst/>
          </a:prstGeom>
          <a:noFill/>
          <a:ln w="9525">
            <a:noFill/>
            <a:miter lim="800000"/>
            <a:headEnd/>
            <a:tailEnd/>
          </a:ln>
        </p:spPr>
      </p:pic>
      <p:pic>
        <p:nvPicPr>
          <p:cNvPr id="16390" name="Picture 3" descr="Basislinie"/>
          <p:cNvPicPr>
            <a:picLocks noChangeAspect="1" noChangeArrowheads="1"/>
          </p:cNvPicPr>
          <p:nvPr/>
        </p:nvPicPr>
        <p:blipFill>
          <a:blip r:embed="rId10" cstate="print"/>
          <a:srcRect/>
          <a:stretch>
            <a:fillRect/>
          </a:stretch>
        </p:blipFill>
        <p:spPr bwMode="auto">
          <a:xfrm>
            <a:off x="0" y="6477000"/>
            <a:ext cx="9144000" cy="85725"/>
          </a:xfrm>
          <a:prstGeom prst="rect">
            <a:avLst/>
          </a:prstGeom>
          <a:noFill/>
          <a:ln w="9525">
            <a:noFill/>
            <a:miter lim="800000"/>
            <a:headEnd/>
            <a:tailEnd/>
          </a:ln>
        </p:spPr>
      </p:pic>
      <p:sp>
        <p:nvSpPr>
          <p:cNvPr id="16391"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Personnel &amp; premises</a:t>
            </a:r>
          </a:p>
        </p:txBody>
      </p:sp>
      <p:pic>
        <p:nvPicPr>
          <p:cNvPr id="16392" name="Picture 5" descr="Kopfbalken-Logo"/>
          <p:cNvPicPr>
            <a:picLocks noChangeAspect="1" noChangeArrowheads="1"/>
          </p:cNvPicPr>
          <p:nvPr/>
        </p:nvPicPr>
        <p:blipFill>
          <a:blip r:embed="rId11" cstate="print"/>
          <a:srcRect/>
          <a:stretch>
            <a:fillRect/>
          </a:stretch>
        </p:blipFill>
        <p:spPr bwMode="auto">
          <a:xfrm>
            <a:off x="7023100" y="0"/>
            <a:ext cx="2120900" cy="755650"/>
          </a:xfrm>
          <a:prstGeom prst="rect">
            <a:avLst/>
          </a:prstGeom>
          <a:noFill/>
          <a:ln w="9525">
            <a:noFill/>
            <a:miter lim="800000"/>
            <a:headEnd/>
            <a:tailEnd/>
          </a:ln>
        </p:spPr>
      </p:pic>
      <p:sp>
        <p:nvSpPr>
          <p:cNvPr id="16393" name="Text Box 6"/>
          <p:cNvSpPr txBox="1">
            <a:spLocks noChangeArrowheads="1"/>
          </p:cNvSpPr>
          <p:nvPr/>
        </p:nvSpPr>
        <p:spPr bwMode="auto">
          <a:xfrm>
            <a:off x="598488" y="925513"/>
            <a:ext cx="3289300" cy="2892425"/>
          </a:xfrm>
          <a:prstGeom prst="rect">
            <a:avLst/>
          </a:prstGeom>
          <a:noFill/>
          <a:ln w="9525">
            <a:noFill/>
            <a:miter lim="800000"/>
            <a:headEnd/>
            <a:tailEnd/>
          </a:ln>
        </p:spPr>
        <p:txBody>
          <a:bodyPr>
            <a:spAutoFit/>
          </a:bodyPr>
          <a:lstStyle/>
          <a:p>
            <a:pPr eaLnBrk="0" hangingPunct="0">
              <a:lnSpc>
                <a:spcPct val="140000"/>
              </a:lnSpc>
              <a:buClr>
                <a:srgbClr val="000066"/>
              </a:buClr>
              <a:buFont typeface="Wingdings" pitchFamily="2" charset="2"/>
              <a:buNone/>
            </a:pPr>
            <a:r>
              <a:rPr lang="de-DE" b="1"/>
              <a:t>Personnel:</a:t>
            </a:r>
          </a:p>
          <a:p>
            <a:pPr eaLnBrk="0" hangingPunct="0">
              <a:lnSpc>
                <a:spcPct val="140000"/>
              </a:lnSpc>
              <a:buClr>
                <a:srgbClr val="000066"/>
              </a:buClr>
              <a:buFont typeface="Wingdings" pitchFamily="2" charset="2"/>
              <a:buNone/>
            </a:pPr>
            <a:r>
              <a:rPr lang="de-DE" sz="1600"/>
              <a:t>1 Geologist</a:t>
            </a:r>
          </a:p>
          <a:p>
            <a:pPr eaLnBrk="0" hangingPunct="0">
              <a:lnSpc>
                <a:spcPct val="140000"/>
              </a:lnSpc>
              <a:buClr>
                <a:srgbClr val="000066"/>
              </a:buClr>
              <a:buFont typeface="Wingdings" pitchFamily="2" charset="2"/>
              <a:buNone/>
            </a:pPr>
            <a:r>
              <a:rPr lang="de-DE" sz="1600"/>
              <a:t>1 Biologist</a:t>
            </a:r>
          </a:p>
          <a:p>
            <a:pPr eaLnBrk="0" hangingPunct="0">
              <a:lnSpc>
                <a:spcPct val="140000"/>
              </a:lnSpc>
              <a:buClr>
                <a:srgbClr val="000066"/>
              </a:buClr>
              <a:buFont typeface="Wingdings" pitchFamily="2" charset="2"/>
              <a:buNone/>
            </a:pPr>
            <a:r>
              <a:rPr lang="de-DE" sz="1600"/>
              <a:t>2 Geography teachers </a:t>
            </a:r>
          </a:p>
          <a:p>
            <a:pPr eaLnBrk="0" hangingPunct="0">
              <a:lnSpc>
                <a:spcPct val="140000"/>
              </a:lnSpc>
              <a:buClr>
                <a:srgbClr val="000066"/>
              </a:buClr>
              <a:buFont typeface="Wingdings" pitchFamily="2" charset="2"/>
              <a:buNone/>
            </a:pPr>
            <a:r>
              <a:rPr lang="de-DE" sz="1600"/>
              <a:t>1 Environmental educator </a:t>
            </a:r>
          </a:p>
          <a:p>
            <a:pPr eaLnBrk="0" hangingPunct="0">
              <a:lnSpc>
                <a:spcPct val="140000"/>
              </a:lnSpc>
              <a:buClr>
                <a:srgbClr val="000066"/>
              </a:buClr>
              <a:buFont typeface="Wingdings" pitchFamily="2" charset="2"/>
              <a:buNone/>
            </a:pPr>
            <a:r>
              <a:rPr lang="de-DE" sz="1600"/>
              <a:t>8 Tourist guides </a:t>
            </a:r>
          </a:p>
          <a:p>
            <a:pPr eaLnBrk="0" hangingPunct="0">
              <a:lnSpc>
                <a:spcPct val="140000"/>
              </a:lnSpc>
              <a:buClr>
                <a:srgbClr val="000066"/>
              </a:buClr>
              <a:buFont typeface="Wingdings" pitchFamily="2" charset="2"/>
              <a:buNone/>
            </a:pPr>
            <a:r>
              <a:rPr lang="de-DE" sz="1600"/>
              <a:t>2 Technical staff </a:t>
            </a:r>
          </a:p>
          <a:p>
            <a:pPr eaLnBrk="0" hangingPunct="0">
              <a:lnSpc>
                <a:spcPct val="140000"/>
              </a:lnSpc>
              <a:buClr>
                <a:srgbClr val="000066"/>
              </a:buClr>
              <a:buFont typeface="Wingdings" pitchFamily="2" charset="2"/>
              <a:buNone/>
            </a:pPr>
            <a:r>
              <a:rPr lang="de-DE" sz="1600"/>
              <a:t>2 Cleaning staff</a:t>
            </a:r>
          </a:p>
        </p:txBody>
      </p:sp>
      <p:pic>
        <p:nvPicPr>
          <p:cNvPr id="16394" name="Picture 7" descr="Logo_Schriftzug_2C"/>
          <p:cNvPicPr>
            <a:picLocks noChangeAspect="1" noChangeArrowheads="1"/>
          </p:cNvPicPr>
          <p:nvPr/>
        </p:nvPicPr>
        <p:blipFill>
          <a:blip r:embed="rId12" cstate="print"/>
          <a:srcRect/>
          <a:stretch>
            <a:fillRect/>
          </a:stretch>
        </p:blipFill>
        <p:spPr bwMode="auto">
          <a:xfrm>
            <a:off x="8532813" y="6569075"/>
            <a:ext cx="611187" cy="288925"/>
          </a:xfrm>
          <a:prstGeom prst="rect">
            <a:avLst/>
          </a:prstGeom>
          <a:noFill/>
          <a:ln w="9525">
            <a:noFill/>
            <a:miter lim="800000"/>
            <a:headEnd/>
            <a:tailEnd/>
          </a:ln>
        </p:spPr>
      </p:pic>
      <p:pic>
        <p:nvPicPr>
          <p:cNvPr id="16395" name="Picture 21" descr="Logo SchulLaborBayern"/>
          <p:cNvPicPr>
            <a:picLocks noChangeAspect="1" noChangeArrowheads="1"/>
          </p:cNvPicPr>
          <p:nvPr/>
        </p:nvPicPr>
        <p:blipFill>
          <a:blip r:embed="rId13" cstate="print"/>
          <a:srcRect/>
          <a:stretch>
            <a:fillRect/>
          </a:stretch>
        </p:blipFill>
        <p:spPr bwMode="auto">
          <a:xfrm>
            <a:off x="8147050" y="6569075"/>
            <a:ext cx="366713" cy="288925"/>
          </a:xfrm>
          <a:prstGeom prst="rect">
            <a:avLst/>
          </a:prstGeom>
          <a:noFill/>
          <a:ln w="9525">
            <a:noFill/>
            <a:miter lim="800000"/>
            <a:headEnd/>
            <a:tailEnd/>
          </a:ln>
        </p:spPr>
      </p:pic>
      <p:sp>
        <p:nvSpPr>
          <p:cNvPr id="16396" name="Text Box 19"/>
          <p:cNvSpPr txBox="1">
            <a:spLocks noChangeArrowheads="1"/>
          </p:cNvSpPr>
          <p:nvPr/>
        </p:nvSpPr>
        <p:spPr bwMode="auto">
          <a:xfrm>
            <a:off x="8789988" y="0"/>
            <a:ext cx="354012" cy="276225"/>
          </a:xfrm>
          <a:prstGeom prst="rect">
            <a:avLst/>
          </a:prstGeom>
          <a:noFill/>
          <a:ln w="9525">
            <a:noFill/>
            <a:miter lim="800000"/>
            <a:headEnd/>
            <a:tailEnd/>
          </a:ln>
        </p:spPr>
        <p:txBody>
          <a:bodyPr wrap="none">
            <a:spAutoFit/>
          </a:bodyPr>
          <a:lstStyle/>
          <a:p>
            <a:pPr algn="r"/>
            <a:r>
              <a:rPr lang="de-DE" sz="1200">
                <a:solidFill>
                  <a:schemeClr val="bg1"/>
                </a:solidFill>
              </a:rPr>
              <a:t>14</a:t>
            </a:r>
          </a:p>
        </p:txBody>
      </p:sp>
      <p:sp>
        <p:nvSpPr>
          <p:cNvPr id="16397" name="Text Box 6"/>
          <p:cNvSpPr txBox="1">
            <a:spLocks noChangeArrowheads="1"/>
          </p:cNvSpPr>
          <p:nvPr/>
        </p:nvSpPr>
        <p:spPr bwMode="auto">
          <a:xfrm>
            <a:off x="4368800" y="925513"/>
            <a:ext cx="3698875" cy="1169987"/>
          </a:xfrm>
          <a:prstGeom prst="rect">
            <a:avLst/>
          </a:prstGeom>
          <a:noFill/>
          <a:ln w="9525">
            <a:noFill/>
            <a:miter lim="800000"/>
            <a:headEnd/>
            <a:tailEnd/>
          </a:ln>
        </p:spPr>
        <p:txBody>
          <a:bodyPr>
            <a:spAutoFit/>
          </a:bodyPr>
          <a:lstStyle/>
          <a:p>
            <a:pPr eaLnBrk="0" hangingPunct="0">
              <a:lnSpc>
                <a:spcPct val="140000"/>
              </a:lnSpc>
              <a:buClr>
                <a:srgbClr val="000066"/>
              </a:buClr>
              <a:buFont typeface="Wingdings" pitchFamily="2" charset="2"/>
              <a:buNone/>
            </a:pPr>
            <a:r>
              <a:rPr lang="de-DE" b="1"/>
              <a:t>Premises:</a:t>
            </a:r>
          </a:p>
          <a:p>
            <a:pPr eaLnBrk="0" hangingPunct="0">
              <a:lnSpc>
                <a:spcPct val="140000"/>
              </a:lnSpc>
              <a:buClr>
                <a:srgbClr val="000066"/>
              </a:buClr>
              <a:buFont typeface="Wingdings" pitchFamily="2" charset="2"/>
              <a:buNone/>
            </a:pPr>
            <a:r>
              <a:rPr lang="de-DE" sz="1600"/>
              <a:t>11.000 m² land</a:t>
            </a:r>
          </a:p>
          <a:p>
            <a:pPr eaLnBrk="0" hangingPunct="0">
              <a:lnSpc>
                <a:spcPct val="140000"/>
              </a:lnSpc>
              <a:buClr>
                <a:srgbClr val="000066"/>
              </a:buClr>
              <a:buFont typeface="Wingdings" pitchFamily="2" charset="2"/>
              <a:buNone/>
            </a:pPr>
            <a:r>
              <a:rPr lang="de-DE" sz="1600"/>
              <a:t>1.600 m² indoor space, comprising:</a:t>
            </a:r>
          </a:p>
        </p:txBody>
      </p:sp>
      <p:sp>
        <p:nvSpPr>
          <p:cNvPr id="16398" name="Text Box 6"/>
          <p:cNvSpPr txBox="1">
            <a:spLocks noChangeArrowheads="1"/>
          </p:cNvSpPr>
          <p:nvPr/>
        </p:nvSpPr>
        <p:spPr bwMode="auto">
          <a:xfrm>
            <a:off x="4521200" y="923925"/>
            <a:ext cx="3698875" cy="4271963"/>
          </a:xfrm>
          <a:prstGeom prst="rect">
            <a:avLst/>
          </a:prstGeom>
          <a:noFill/>
          <a:ln w="9525">
            <a:noFill/>
            <a:miter lim="800000"/>
            <a:headEnd/>
            <a:tailEnd/>
          </a:ln>
        </p:spPr>
        <p:txBody>
          <a:bodyPr>
            <a:spAutoFit/>
          </a:bodyPr>
          <a:lstStyle/>
          <a:p>
            <a:pPr eaLnBrk="0" hangingPunct="0">
              <a:lnSpc>
                <a:spcPct val="140000"/>
              </a:lnSpc>
              <a:buClr>
                <a:srgbClr val="000066"/>
              </a:buClr>
              <a:buFont typeface="Wingdings" pitchFamily="2" charset="2"/>
              <a:buNone/>
            </a:pPr>
            <a:endParaRPr lang="de-DE" b="1"/>
          </a:p>
          <a:p>
            <a:pPr eaLnBrk="0" hangingPunct="0">
              <a:lnSpc>
                <a:spcPct val="140000"/>
              </a:lnSpc>
              <a:buClr>
                <a:srgbClr val="000066"/>
              </a:buClr>
              <a:buFont typeface="Arial" pitchFamily="34" charset="0"/>
              <a:buChar char="•"/>
            </a:pPr>
            <a:endParaRPr lang="de-DE" sz="1600" b="1"/>
          </a:p>
          <a:p>
            <a:pPr eaLnBrk="0" hangingPunct="0">
              <a:lnSpc>
                <a:spcPct val="140000"/>
              </a:lnSpc>
              <a:buClr>
                <a:srgbClr val="000066"/>
              </a:buClr>
              <a:buFont typeface="Arial" pitchFamily="34" charset="0"/>
              <a:buChar char="•"/>
            </a:pPr>
            <a:endParaRPr lang="de-DE" sz="1600" b="1"/>
          </a:p>
          <a:p>
            <a:pPr eaLnBrk="0" hangingPunct="0">
              <a:lnSpc>
                <a:spcPct val="140000"/>
              </a:lnSpc>
              <a:buClr>
                <a:srgbClr val="000066"/>
              </a:buClr>
              <a:buFont typeface="Arial" pitchFamily="34" charset="0"/>
              <a:buChar char="•"/>
            </a:pPr>
            <a:r>
              <a:rPr lang="de-DE" sz="1600"/>
              <a:t> 2 seminar rooms </a:t>
            </a:r>
          </a:p>
          <a:p>
            <a:pPr eaLnBrk="0" hangingPunct="0">
              <a:lnSpc>
                <a:spcPct val="140000"/>
              </a:lnSpc>
              <a:buClr>
                <a:srgbClr val="000066"/>
              </a:buClr>
              <a:buFont typeface="Arial" pitchFamily="34" charset="0"/>
              <a:buChar char="•"/>
            </a:pPr>
            <a:r>
              <a:rPr lang="de-DE" sz="1600"/>
              <a:t> 2 lab-rooms </a:t>
            </a:r>
          </a:p>
          <a:p>
            <a:pPr eaLnBrk="0" hangingPunct="0">
              <a:lnSpc>
                <a:spcPct val="140000"/>
              </a:lnSpc>
              <a:buClr>
                <a:srgbClr val="000066"/>
              </a:buClr>
              <a:buFont typeface="Arial" pitchFamily="34" charset="0"/>
              <a:buChar char="•"/>
            </a:pPr>
            <a:r>
              <a:rPr lang="de-DE" sz="1600"/>
              <a:t> 3 exhibition halls </a:t>
            </a:r>
          </a:p>
          <a:p>
            <a:pPr eaLnBrk="0" hangingPunct="0">
              <a:lnSpc>
                <a:spcPct val="140000"/>
              </a:lnSpc>
              <a:buClr>
                <a:srgbClr val="000066"/>
              </a:buClr>
              <a:buFont typeface="Arial" pitchFamily="34" charset="0"/>
              <a:buChar char="•"/>
            </a:pPr>
            <a:r>
              <a:rPr lang="de-DE" sz="1600"/>
              <a:t> drilling rig with visitors platform </a:t>
            </a:r>
          </a:p>
          <a:p>
            <a:pPr eaLnBrk="0" hangingPunct="0">
              <a:lnSpc>
                <a:spcPct val="140000"/>
              </a:lnSpc>
              <a:buClr>
                <a:srgbClr val="000066"/>
              </a:buClr>
              <a:buFont typeface="Arial" pitchFamily="34" charset="0"/>
              <a:buChar char="•"/>
            </a:pPr>
            <a:r>
              <a:rPr lang="de-DE" sz="1600"/>
              <a:t> core shed </a:t>
            </a:r>
          </a:p>
          <a:p>
            <a:pPr eaLnBrk="0" hangingPunct="0">
              <a:lnSpc>
                <a:spcPct val="140000"/>
              </a:lnSpc>
              <a:buClr>
                <a:srgbClr val="000066"/>
              </a:buClr>
              <a:buFont typeface="Arial" pitchFamily="34" charset="0"/>
              <a:buChar char="•"/>
            </a:pPr>
            <a:r>
              <a:rPr lang="de-DE" sz="1600"/>
              <a:t> chamber of seismometer </a:t>
            </a:r>
          </a:p>
          <a:p>
            <a:pPr eaLnBrk="0" hangingPunct="0">
              <a:lnSpc>
                <a:spcPct val="140000"/>
              </a:lnSpc>
              <a:buClr>
                <a:srgbClr val="000066"/>
              </a:buClr>
              <a:buFont typeface="Arial" pitchFamily="34" charset="0"/>
              <a:buChar char="•"/>
            </a:pPr>
            <a:r>
              <a:rPr lang="de-DE" sz="1600"/>
              <a:t> lecture hall </a:t>
            </a:r>
          </a:p>
          <a:p>
            <a:pPr eaLnBrk="0" hangingPunct="0">
              <a:lnSpc>
                <a:spcPct val="140000"/>
              </a:lnSpc>
              <a:buClr>
                <a:srgbClr val="000066"/>
              </a:buClr>
              <a:buFont typeface="Arial" pitchFamily="34" charset="0"/>
              <a:buChar char="•"/>
            </a:pPr>
            <a:r>
              <a:rPr lang="de-DE" sz="1600"/>
              <a:t> caféteria </a:t>
            </a:r>
          </a:p>
          <a:p>
            <a:pPr eaLnBrk="0" hangingPunct="0">
              <a:lnSpc>
                <a:spcPct val="140000"/>
              </a:lnSpc>
              <a:buClr>
                <a:srgbClr val="000066"/>
              </a:buClr>
              <a:buFont typeface="Arial" pitchFamily="34" charset="0"/>
              <a:buChar char="•"/>
            </a:pPr>
            <a:r>
              <a:rPr lang="de-DE" sz="1600"/>
              <a:t> museum shop</a:t>
            </a:r>
          </a:p>
        </p:txBody>
      </p:sp>
      <p:sp>
        <p:nvSpPr>
          <p:cNvPr id="22"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Kopfbalken"/>
          <p:cNvPicPr>
            <a:picLocks noChangeAspect="1" noChangeArrowheads="1"/>
          </p:cNvPicPr>
          <p:nvPr/>
        </p:nvPicPr>
        <p:blipFill>
          <a:blip r:embed="rId3" cstate="print"/>
          <a:srcRect/>
          <a:stretch>
            <a:fillRect/>
          </a:stretch>
        </p:blipFill>
        <p:spPr bwMode="auto">
          <a:xfrm>
            <a:off x="0" y="0"/>
            <a:ext cx="9144000" cy="768350"/>
          </a:xfrm>
          <a:prstGeom prst="rect">
            <a:avLst/>
          </a:prstGeom>
          <a:noFill/>
          <a:ln w="9525">
            <a:noFill/>
            <a:miter lim="800000"/>
            <a:headEnd/>
            <a:tailEnd/>
          </a:ln>
        </p:spPr>
      </p:pic>
      <p:sp>
        <p:nvSpPr>
          <p:cNvPr id="17411"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Learning opportunities</a:t>
            </a:r>
          </a:p>
        </p:txBody>
      </p:sp>
      <p:pic>
        <p:nvPicPr>
          <p:cNvPr id="17412" name="Picture 5" descr="Kopfbalken-Logo"/>
          <p:cNvPicPr>
            <a:picLocks noChangeAspect="1" noChangeArrowheads="1"/>
          </p:cNvPicPr>
          <p:nvPr/>
        </p:nvPicPr>
        <p:blipFill>
          <a:blip r:embed="rId4" cstate="print"/>
          <a:srcRect/>
          <a:stretch>
            <a:fillRect/>
          </a:stretch>
        </p:blipFill>
        <p:spPr bwMode="auto">
          <a:xfrm>
            <a:off x="7023100" y="0"/>
            <a:ext cx="2120900" cy="755650"/>
          </a:xfrm>
          <a:prstGeom prst="rect">
            <a:avLst/>
          </a:prstGeom>
          <a:noFill/>
          <a:ln w="9525">
            <a:noFill/>
            <a:miter lim="800000"/>
            <a:headEnd/>
            <a:tailEnd/>
          </a:ln>
        </p:spPr>
      </p:pic>
      <p:pic>
        <p:nvPicPr>
          <p:cNvPr id="17413" name="Picture 6" descr="Logo_Schriftzug_2C"/>
          <p:cNvPicPr>
            <a:picLocks noChangeAspect="1" noChangeArrowheads="1"/>
          </p:cNvPicPr>
          <p:nvPr/>
        </p:nvPicPr>
        <p:blipFill>
          <a:blip r:embed="rId5" cstate="print"/>
          <a:srcRect/>
          <a:stretch>
            <a:fillRect/>
          </a:stretch>
        </p:blipFill>
        <p:spPr bwMode="auto">
          <a:xfrm>
            <a:off x="8532813" y="6569075"/>
            <a:ext cx="611187" cy="288925"/>
          </a:xfrm>
          <a:prstGeom prst="rect">
            <a:avLst/>
          </a:prstGeom>
          <a:noFill/>
          <a:ln w="9525">
            <a:noFill/>
            <a:miter lim="800000"/>
            <a:headEnd/>
            <a:tailEnd/>
          </a:ln>
        </p:spPr>
      </p:pic>
      <p:sp>
        <p:nvSpPr>
          <p:cNvPr id="17414" name="Text Box 8"/>
          <p:cNvSpPr txBox="1">
            <a:spLocks noChangeArrowheads="1"/>
          </p:cNvSpPr>
          <p:nvPr/>
        </p:nvSpPr>
        <p:spPr bwMode="auto">
          <a:xfrm>
            <a:off x="163513" y="912813"/>
            <a:ext cx="3941762" cy="400050"/>
          </a:xfrm>
          <a:prstGeom prst="rect">
            <a:avLst/>
          </a:prstGeom>
          <a:noFill/>
          <a:ln w="9525">
            <a:noFill/>
            <a:miter lim="800000"/>
            <a:headEnd/>
            <a:tailEnd/>
          </a:ln>
        </p:spPr>
        <p:txBody>
          <a:bodyPr wrap="none">
            <a:spAutoFit/>
          </a:bodyPr>
          <a:lstStyle/>
          <a:p>
            <a:r>
              <a:rPr lang="de-DE" sz="2000" b="1"/>
              <a:t>Families, adults, public groups</a:t>
            </a:r>
          </a:p>
        </p:txBody>
      </p:sp>
      <p:sp>
        <p:nvSpPr>
          <p:cNvPr id="17415" name="Text Box 9"/>
          <p:cNvSpPr txBox="1">
            <a:spLocks noChangeArrowheads="1"/>
          </p:cNvSpPr>
          <p:nvPr/>
        </p:nvSpPr>
        <p:spPr bwMode="auto">
          <a:xfrm>
            <a:off x="566738" y="1503363"/>
            <a:ext cx="8482012" cy="923925"/>
          </a:xfrm>
          <a:prstGeom prst="rect">
            <a:avLst/>
          </a:prstGeom>
          <a:noFill/>
          <a:ln w="9525">
            <a:noFill/>
            <a:miter lim="800000"/>
            <a:headEnd/>
            <a:tailEnd/>
          </a:ln>
        </p:spPr>
        <p:txBody>
          <a:bodyPr wrap="none">
            <a:spAutoFit/>
          </a:bodyPr>
          <a:lstStyle/>
          <a:p>
            <a:r>
              <a:rPr lang="de-DE"/>
              <a:t>Interested people shall explore the slowly acting, complex processes of change</a:t>
            </a:r>
          </a:p>
          <a:p>
            <a:r>
              <a:rPr lang="de-DE"/>
              <a:t>within the solid Earth and shall realize the interaction of the geological processes </a:t>
            </a:r>
          </a:p>
          <a:p>
            <a:r>
              <a:rPr lang="de-DE"/>
              <a:t>with life and society. </a:t>
            </a:r>
          </a:p>
        </p:txBody>
      </p:sp>
      <p:sp>
        <p:nvSpPr>
          <p:cNvPr id="17416" name="Rectangle 11"/>
          <p:cNvSpPr>
            <a:spLocks noChangeArrowheads="1"/>
          </p:cNvSpPr>
          <p:nvPr/>
        </p:nvSpPr>
        <p:spPr bwMode="auto">
          <a:xfrm>
            <a:off x="2178050" y="2638425"/>
            <a:ext cx="4073525" cy="2524125"/>
          </a:xfrm>
          <a:prstGeom prst="rect">
            <a:avLst/>
          </a:prstGeom>
          <a:solidFill>
            <a:schemeClr val="bg2"/>
          </a:solidFill>
          <a:ln w="9525">
            <a:noFill/>
            <a:miter lim="800000"/>
            <a:headEnd/>
            <a:tailEnd/>
          </a:ln>
        </p:spPr>
        <p:txBody>
          <a:bodyPr wrap="none" anchor="ctr"/>
          <a:lstStyle/>
          <a:p>
            <a:endParaRPr lang="de-DE"/>
          </a:p>
        </p:txBody>
      </p:sp>
      <p:sp>
        <p:nvSpPr>
          <p:cNvPr id="17417" name="Rectangle 12"/>
          <p:cNvSpPr>
            <a:spLocks noChangeArrowheads="1"/>
          </p:cNvSpPr>
          <p:nvPr/>
        </p:nvSpPr>
        <p:spPr bwMode="auto">
          <a:xfrm>
            <a:off x="2127250" y="2597150"/>
            <a:ext cx="4073525" cy="2506663"/>
          </a:xfrm>
          <a:prstGeom prst="rect">
            <a:avLst/>
          </a:prstGeom>
          <a:solidFill>
            <a:srgbClr val="EE9845"/>
          </a:solidFill>
          <a:ln w="9525">
            <a:noFill/>
            <a:miter lim="800000"/>
            <a:headEnd/>
            <a:tailEnd/>
          </a:ln>
        </p:spPr>
        <p:txBody>
          <a:bodyPr wrap="none" anchor="ctr"/>
          <a:lstStyle/>
          <a:p>
            <a:endParaRPr lang="de-DE"/>
          </a:p>
        </p:txBody>
      </p:sp>
      <p:sp>
        <p:nvSpPr>
          <p:cNvPr id="18445" name="Text Box 13"/>
          <p:cNvSpPr txBox="1">
            <a:spLocks noChangeArrowheads="1"/>
          </p:cNvSpPr>
          <p:nvPr/>
        </p:nvSpPr>
        <p:spPr bwMode="auto">
          <a:xfrm>
            <a:off x="2189163" y="2647950"/>
            <a:ext cx="3116262" cy="2462213"/>
          </a:xfrm>
          <a:prstGeom prst="rect">
            <a:avLst/>
          </a:prstGeom>
          <a:noFill/>
          <a:ln w="9525">
            <a:noFill/>
            <a:miter lim="800000"/>
            <a:headEnd/>
            <a:tailEnd/>
          </a:ln>
          <a:effectLst/>
        </p:spPr>
        <p:txBody>
          <a:bodyPr wrap="none">
            <a:spAutoFit/>
          </a:bodyPr>
          <a:lstStyle/>
          <a:p>
            <a:pPr>
              <a:defRPr/>
            </a:pPr>
            <a:r>
              <a:rPr lang="de-DE" b="1" u="sng" dirty="0" err="1">
                <a:effectLst>
                  <a:outerShdw blurRad="38100" dist="38100" dir="2700000" algn="tl">
                    <a:srgbClr val="C0C0C0"/>
                  </a:outerShdw>
                </a:effectLst>
                <a:latin typeface="Arial" charset="0"/>
                <a:cs typeface="+mn-cs"/>
              </a:rPr>
              <a:t>Activities</a:t>
            </a:r>
            <a:r>
              <a:rPr lang="de-DE" b="1" u="sng" dirty="0">
                <a:effectLst>
                  <a:outerShdw blurRad="38100" dist="38100" dir="2700000" algn="tl">
                    <a:srgbClr val="C0C0C0"/>
                  </a:outerShdw>
                </a:effectLst>
                <a:latin typeface="Arial" charset="0"/>
                <a:cs typeface="+mn-cs"/>
              </a:rPr>
              <a:t> </a:t>
            </a:r>
            <a:r>
              <a:rPr lang="de-DE" b="1" u="sng" dirty="0" err="1">
                <a:effectLst>
                  <a:outerShdw blurRad="38100" dist="38100" dir="2700000" algn="tl">
                    <a:srgbClr val="C0C0C0"/>
                  </a:outerShdw>
                </a:effectLst>
                <a:latin typeface="Arial" charset="0"/>
                <a:cs typeface="+mn-cs"/>
              </a:rPr>
              <a:t>for</a:t>
            </a:r>
            <a:r>
              <a:rPr lang="de-DE" b="1" u="sng" dirty="0">
                <a:effectLst>
                  <a:outerShdw blurRad="38100" dist="38100" dir="2700000" algn="tl">
                    <a:srgbClr val="C0C0C0"/>
                  </a:outerShdw>
                </a:effectLst>
                <a:latin typeface="Arial" charset="0"/>
                <a:cs typeface="+mn-cs"/>
              </a:rPr>
              <a:t> </a:t>
            </a:r>
            <a:r>
              <a:rPr lang="de-DE" b="1" u="sng" dirty="0" err="1">
                <a:effectLst>
                  <a:outerShdw blurRad="38100" dist="38100" dir="2700000" algn="tl">
                    <a:srgbClr val="C0C0C0"/>
                  </a:outerShdw>
                </a:effectLst>
                <a:latin typeface="Arial" charset="0"/>
                <a:cs typeface="+mn-cs"/>
              </a:rPr>
              <a:t>everybody</a:t>
            </a:r>
            <a:endParaRPr lang="de-DE" b="1" u="sng" dirty="0">
              <a:effectLst>
                <a:outerShdw blurRad="38100" dist="38100" dir="2700000" algn="tl">
                  <a:srgbClr val="C0C0C0"/>
                </a:outerShdw>
              </a:effectLst>
              <a:latin typeface="Arial" charset="0"/>
              <a:cs typeface="+mn-cs"/>
            </a:endParaRPr>
          </a:p>
          <a:p>
            <a:pPr>
              <a:defRPr/>
            </a:pPr>
            <a:endParaRPr lang="de-DE" sz="800" dirty="0">
              <a:latin typeface="Arial" charset="0"/>
              <a:cs typeface="+mn-cs"/>
            </a:endParaRPr>
          </a:p>
          <a:p>
            <a:pPr>
              <a:buFontTx/>
              <a:buChar char="•"/>
              <a:defRPr/>
            </a:pPr>
            <a:r>
              <a:rPr lang="de-DE" sz="1600" b="1" dirty="0">
                <a:latin typeface="Arial" charset="0"/>
                <a:cs typeface="+mn-cs"/>
              </a:rPr>
              <a:t> </a:t>
            </a:r>
            <a:r>
              <a:rPr lang="de-DE" sz="1600" b="1" dirty="0" err="1">
                <a:latin typeface="Arial" charset="0"/>
                <a:cs typeface="+mn-cs"/>
              </a:rPr>
              <a:t>Guided</a:t>
            </a:r>
            <a:r>
              <a:rPr lang="de-DE" sz="1600" b="1" dirty="0">
                <a:latin typeface="Arial" charset="0"/>
                <a:cs typeface="+mn-cs"/>
              </a:rPr>
              <a:t> </a:t>
            </a:r>
            <a:r>
              <a:rPr lang="de-DE" sz="1600" b="1" dirty="0" err="1">
                <a:latin typeface="Arial" charset="0"/>
                <a:cs typeface="+mn-cs"/>
              </a:rPr>
              <a:t>tours</a:t>
            </a:r>
            <a:endParaRPr lang="de-DE" sz="1600" b="1" dirty="0">
              <a:latin typeface="Arial" charset="0"/>
              <a:cs typeface="+mn-cs"/>
            </a:endParaRPr>
          </a:p>
          <a:p>
            <a:pPr>
              <a:buFontTx/>
              <a:buChar char="•"/>
              <a:defRPr/>
            </a:pPr>
            <a:r>
              <a:rPr lang="de-DE" sz="1600" b="1" dirty="0">
                <a:latin typeface="Arial" charset="0"/>
                <a:cs typeface="+mn-cs"/>
              </a:rPr>
              <a:t> Geological </a:t>
            </a:r>
            <a:r>
              <a:rPr lang="de-DE" sz="1600" b="1" dirty="0" err="1">
                <a:latin typeface="Arial" charset="0"/>
                <a:cs typeface="+mn-cs"/>
              </a:rPr>
              <a:t>field</a:t>
            </a:r>
            <a:r>
              <a:rPr lang="de-DE" sz="1600" b="1" dirty="0">
                <a:latin typeface="Arial" charset="0"/>
                <a:cs typeface="+mn-cs"/>
              </a:rPr>
              <a:t> </a:t>
            </a:r>
            <a:r>
              <a:rPr lang="de-DE" sz="1600" b="1" dirty="0" err="1">
                <a:latin typeface="Arial" charset="0"/>
                <a:cs typeface="+mn-cs"/>
              </a:rPr>
              <a:t>trips</a:t>
            </a:r>
            <a:endParaRPr lang="de-DE" sz="1600" b="1" dirty="0">
              <a:latin typeface="Arial" charset="0"/>
              <a:cs typeface="+mn-cs"/>
            </a:endParaRPr>
          </a:p>
          <a:p>
            <a:pPr>
              <a:buFontTx/>
              <a:buChar char="•"/>
              <a:defRPr/>
            </a:pPr>
            <a:r>
              <a:rPr lang="de-DE" sz="1600" b="1" dirty="0">
                <a:latin typeface="Arial" charset="0"/>
                <a:cs typeface="+mn-cs"/>
              </a:rPr>
              <a:t> Public </a:t>
            </a:r>
            <a:r>
              <a:rPr lang="de-DE" sz="1600" b="1" dirty="0" err="1">
                <a:latin typeface="Arial" charset="0"/>
                <a:cs typeface="+mn-cs"/>
              </a:rPr>
              <a:t>talks</a:t>
            </a:r>
            <a:endParaRPr lang="de-DE" sz="1600" b="1" dirty="0">
              <a:latin typeface="Arial" charset="0"/>
              <a:cs typeface="+mn-cs"/>
            </a:endParaRPr>
          </a:p>
          <a:p>
            <a:pPr>
              <a:buFontTx/>
              <a:buChar char="•"/>
              <a:defRPr/>
            </a:pPr>
            <a:r>
              <a:rPr lang="de-DE" sz="1600" b="1" dirty="0">
                <a:latin typeface="Arial" charset="0"/>
                <a:cs typeface="+mn-cs"/>
              </a:rPr>
              <a:t> Mineral </a:t>
            </a:r>
            <a:r>
              <a:rPr lang="de-DE" sz="1600" b="1" dirty="0" err="1">
                <a:latin typeface="Arial" charset="0"/>
                <a:cs typeface="+mn-cs"/>
              </a:rPr>
              <a:t>and</a:t>
            </a:r>
            <a:r>
              <a:rPr lang="de-DE" sz="1600" b="1" dirty="0">
                <a:latin typeface="Arial" charset="0"/>
                <a:cs typeface="+mn-cs"/>
              </a:rPr>
              <a:t> fossil </a:t>
            </a:r>
            <a:r>
              <a:rPr lang="de-DE" sz="1600" b="1" dirty="0" err="1">
                <a:latin typeface="Arial" charset="0"/>
                <a:cs typeface="+mn-cs"/>
              </a:rPr>
              <a:t>fairs</a:t>
            </a:r>
            <a:endParaRPr lang="de-DE" sz="1600" b="1" dirty="0">
              <a:latin typeface="Arial" charset="0"/>
              <a:cs typeface="+mn-cs"/>
            </a:endParaRPr>
          </a:p>
          <a:p>
            <a:pPr>
              <a:buFontTx/>
              <a:buChar char="•"/>
              <a:defRPr/>
            </a:pPr>
            <a:r>
              <a:rPr lang="de-DE" sz="1600" b="1" dirty="0">
                <a:latin typeface="Arial" charset="0"/>
                <a:cs typeface="+mn-cs"/>
              </a:rPr>
              <a:t> </a:t>
            </a:r>
            <a:r>
              <a:rPr lang="de-DE" sz="1600" b="1" dirty="0" err="1">
                <a:latin typeface="Arial" charset="0"/>
                <a:cs typeface="+mn-cs"/>
              </a:rPr>
              <a:t>Conferences</a:t>
            </a:r>
            <a:r>
              <a:rPr lang="de-DE" sz="1600" b="1" dirty="0">
                <a:latin typeface="Arial" charset="0"/>
                <a:cs typeface="+mn-cs"/>
              </a:rPr>
              <a:t> </a:t>
            </a:r>
            <a:r>
              <a:rPr lang="de-DE" sz="1600" b="1" dirty="0" err="1">
                <a:latin typeface="Arial" charset="0"/>
                <a:cs typeface="+mn-cs"/>
              </a:rPr>
              <a:t>and</a:t>
            </a:r>
            <a:r>
              <a:rPr lang="de-DE" sz="1600" b="1" dirty="0">
                <a:latin typeface="Arial" charset="0"/>
                <a:cs typeface="+mn-cs"/>
              </a:rPr>
              <a:t> </a:t>
            </a:r>
            <a:r>
              <a:rPr lang="de-DE" sz="1600" b="1" dirty="0" err="1">
                <a:latin typeface="Arial" charset="0"/>
                <a:cs typeface="+mn-cs"/>
              </a:rPr>
              <a:t>workshops</a:t>
            </a:r>
            <a:endParaRPr lang="de-DE" sz="1600" b="1" dirty="0">
              <a:latin typeface="Arial" charset="0"/>
              <a:cs typeface="+mn-cs"/>
            </a:endParaRPr>
          </a:p>
          <a:p>
            <a:pPr>
              <a:buFontTx/>
              <a:buChar char="•"/>
              <a:defRPr/>
            </a:pPr>
            <a:r>
              <a:rPr lang="de-DE" sz="1600" b="1" dirty="0">
                <a:latin typeface="Arial" charset="0"/>
                <a:cs typeface="+mn-cs"/>
              </a:rPr>
              <a:t> Programmes </a:t>
            </a:r>
            <a:r>
              <a:rPr lang="de-DE" sz="1600" b="1" dirty="0" err="1">
                <a:latin typeface="Arial" charset="0"/>
                <a:cs typeface="+mn-cs"/>
              </a:rPr>
              <a:t>for</a:t>
            </a:r>
            <a:r>
              <a:rPr lang="de-DE" sz="1600" b="1" dirty="0">
                <a:latin typeface="Arial" charset="0"/>
                <a:cs typeface="+mn-cs"/>
              </a:rPr>
              <a:t> </a:t>
            </a:r>
            <a:r>
              <a:rPr lang="de-DE" sz="1600" b="1" dirty="0" err="1">
                <a:latin typeface="Arial" charset="0"/>
                <a:cs typeface="+mn-cs"/>
              </a:rPr>
              <a:t>children</a:t>
            </a:r>
            <a:endParaRPr lang="de-DE" sz="1600" b="1" dirty="0">
              <a:latin typeface="Arial" charset="0"/>
              <a:cs typeface="+mn-cs"/>
            </a:endParaRPr>
          </a:p>
          <a:p>
            <a:pPr>
              <a:buFontTx/>
              <a:buChar char="•"/>
              <a:defRPr/>
            </a:pPr>
            <a:r>
              <a:rPr lang="de-DE" sz="1600" b="1" dirty="0">
                <a:latin typeface="Arial" charset="0"/>
                <a:cs typeface="+mn-cs"/>
              </a:rPr>
              <a:t> </a:t>
            </a:r>
            <a:r>
              <a:rPr lang="de-DE" sz="1600" b="1" dirty="0" err="1">
                <a:latin typeface="Arial" charset="0"/>
                <a:cs typeface="+mn-cs"/>
              </a:rPr>
              <a:t>Concerts</a:t>
            </a:r>
            <a:endParaRPr lang="de-DE" sz="1600" b="1" dirty="0">
              <a:latin typeface="Arial" charset="0"/>
              <a:cs typeface="+mn-cs"/>
            </a:endParaRPr>
          </a:p>
          <a:p>
            <a:pPr>
              <a:buFontTx/>
              <a:buChar char="•"/>
              <a:defRPr/>
            </a:pPr>
            <a:r>
              <a:rPr lang="de-DE" sz="1600" b="1" dirty="0">
                <a:latin typeface="Arial" charset="0"/>
                <a:cs typeface="+mn-cs"/>
              </a:rPr>
              <a:t> Focus </a:t>
            </a:r>
            <a:r>
              <a:rPr lang="de-DE" sz="1600" b="1" dirty="0" err="1">
                <a:latin typeface="Arial" charset="0"/>
                <a:cs typeface="+mn-cs"/>
              </a:rPr>
              <a:t>themes</a:t>
            </a:r>
            <a:r>
              <a:rPr lang="de-DE" sz="1600" b="1" dirty="0">
                <a:latin typeface="Arial" charset="0"/>
                <a:cs typeface="+mn-cs"/>
              </a:rPr>
              <a:t>, e.g. </a:t>
            </a:r>
            <a:r>
              <a:rPr lang="de-DE" sz="1600" b="1" dirty="0" err="1">
                <a:latin typeface="Arial" charset="0"/>
                <a:cs typeface="+mn-cs"/>
              </a:rPr>
              <a:t>soil</a:t>
            </a:r>
            <a:endParaRPr lang="de-DE" sz="1600" b="1" dirty="0">
              <a:latin typeface="Arial" charset="0"/>
              <a:cs typeface="+mn-cs"/>
            </a:endParaRPr>
          </a:p>
        </p:txBody>
      </p:sp>
      <p:grpSp>
        <p:nvGrpSpPr>
          <p:cNvPr id="17419" name="Group 17"/>
          <p:cNvGrpSpPr>
            <a:grpSpLocks/>
          </p:cNvGrpSpPr>
          <p:nvPr/>
        </p:nvGrpSpPr>
        <p:grpSpPr bwMode="auto">
          <a:xfrm>
            <a:off x="0" y="5356225"/>
            <a:ext cx="4532313" cy="1092200"/>
            <a:chOff x="0" y="3374"/>
            <a:chExt cx="2879" cy="688"/>
          </a:xfrm>
        </p:grpSpPr>
        <p:pic>
          <p:nvPicPr>
            <p:cNvPr id="17430" name="Picture 18"/>
            <p:cNvPicPr>
              <a:picLocks noChangeAspect="1" noChangeArrowheads="1"/>
            </p:cNvPicPr>
            <p:nvPr/>
          </p:nvPicPr>
          <p:blipFill>
            <a:blip r:embed="rId6" cstate="print"/>
            <a:srcRect/>
            <a:stretch>
              <a:fillRect/>
            </a:stretch>
          </p:blipFill>
          <p:spPr bwMode="auto">
            <a:xfrm>
              <a:off x="956" y="3375"/>
              <a:ext cx="962" cy="687"/>
            </a:xfrm>
            <a:prstGeom prst="rect">
              <a:avLst/>
            </a:prstGeom>
            <a:noFill/>
            <a:ln w="9525">
              <a:noFill/>
              <a:miter lim="800000"/>
              <a:headEnd/>
              <a:tailEnd/>
            </a:ln>
          </p:spPr>
        </p:pic>
        <p:pic>
          <p:nvPicPr>
            <p:cNvPr id="17431" name="Picture 19"/>
            <p:cNvPicPr>
              <a:picLocks noChangeAspect="1" noChangeArrowheads="1"/>
            </p:cNvPicPr>
            <p:nvPr/>
          </p:nvPicPr>
          <p:blipFill>
            <a:blip r:embed="rId7" cstate="print"/>
            <a:srcRect/>
            <a:stretch>
              <a:fillRect/>
            </a:stretch>
          </p:blipFill>
          <p:spPr bwMode="auto">
            <a:xfrm>
              <a:off x="0" y="3374"/>
              <a:ext cx="962" cy="685"/>
            </a:xfrm>
            <a:prstGeom prst="rect">
              <a:avLst/>
            </a:prstGeom>
            <a:noFill/>
            <a:ln w="9525">
              <a:noFill/>
              <a:miter lim="800000"/>
              <a:headEnd/>
              <a:tailEnd/>
            </a:ln>
          </p:spPr>
        </p:pic>
        <p:pic>
          <p:nvPicPr>
            <p:cNvPr id="17432" name="Picture 20"/>
            <p:cNvPicPr>
              <a:picLocks noChangeAspect="1" noChangeArrowheads="1"/>
            </p:cNvPicPr>
            <p:nvPr/>
          </p:nvPicPr>
          <p:blipFill>
            <a:blip r:embed="rId8" cstate="print"/>
            <a:srcRect/>
            <a:stretch>
              <a:fillRect/>
            </a:stretch>
          </p:blipFill>
          <p:spPr bwMode="auto">
            <a:xfrm>
              <a:off x="1916" y="3376"/>
              <a:ext cx="963" cy="683"/>
            </a:xfrm>
            <a:prstGeom prst="rect">
              <a:avLst/>
            </a:prstGeom>
            <a:noFill/>
            <a:ln w="9525">
              <a:noFill/>
              <a:miter lim="800000"/>
              <a:headEnd/>
              <a:tailEnd/>
            </a:ln>
          </p:spPr>
        </p:pic>
      </p:grpSp>
      <p:grpSp>
        <p:nvGrpSpPr>
          <p:cNvPr id="17420" name="Group 21"/>
          <p:cNvGrpSpPr>
            <a:grpSpLocks/>
          </p:cNvGrpSpPr>
          <p:nvPr/>
        </p:nvGrpSpPr>
        <p:grpSpPr bwMode="auto">
          <a:xfrm>
            <a:off x="4608513" y="5359400"/>
            <a:ext cx="4535487" cy="1085850"/>
            <a:chOff x="2879" y="3376"/>
            <a:chExt cx="2881" cy="684"/>
          </a:xfrm>
        </p:grpSpPr>
        <p:pic>
          <p:nvPicPr>
            <p:cNvPr id="17427" name="Picture 22" descr="MongaBay Copper"/>
            <p:cNvPicPr>
              <a:picLocks noChangeAspect="1" noChangeArrowheads="1"/>
            </p:cNvPicPr>
            <p:nvPr/>
          </p:nvPicPr>
          <p:blipFill>
            <a:blip r:embed="rId9" cstate="print"/>
            <a:srcRect/>
            <a:stretch>
              <a:fillRect/>
            </a:stretch>
          </p:blipFill>
          <p:spPr bwMode="auto">
            <a:xfrm>
              <a:off x="3836" y="3377"/>
              <a:ext cx="963" cy="680"/>
            </a:xfrm>
            <a:prstGeom prst="rect">
              <a:avLst/>
            </a:prstGeom>
            <a:noFill/>
            <a:ln w="9525">
              <a:noFill/>
              <a:miter lim="800000"/>
              <a:headEnd/>
              <a:tailEnd/>
            </a:ln>
          </p:spPr>
        </p:pic>
        <p:pic>
          <p:nvPicPr>
            <p:cNvPr id="17428" name="Picture 23" descr="apollo_cultured_diamonds"/>
            <p:cNvPicPr>
              <a:picLocks noChangeAspect="1" noChangeArrowheads="1"/>
            </p:cNvPicPr>
            <p:nvPr/>
          </p:nvPicPr>
          <p:blipFill>
            <a:blip r:embed="rId10" cstate="print"/>
            <a:srcRect/>
            <a:stretch>
              <a:fillRect/>
            </a:stretch>
          </p:blipFill>
          <p:spPr bwMode="auto">
            <a:xfrm>
              <a:off x="2879" y="3376"/>
              <a:ext cx="962" cy="684"/>
            </a:xfrm>
            <a:prstGeom prst="rect">
              <a:avLst/>
            </a:prstGeom>
            <a:noFill/>
            <a:ln w="9525">
              <a:noFill/>
              <a:miter lim="800000"/>
              <a:headEnd/>
              <a:tailEnd/>
            </a:ln>
          </p:spPr>
        </p:pic>
        <p:pic>
          <p:nvPicPr>
            <p:cNvPr id="17429" name="Picture 24" descr="kraflageothermalplant_iceland"/>
            <p:cNvPicPr>
              <a:picLocks noChangeAspect="1" noChangeArrowheads="1"/>
            </p:cNvPicPr>
            <p:nvPr/>
          </p:nvPicPr>
          <p:blipFill>
            <a:blip r:embed="rId11" cstate="print"/>
            <a:srcRect/>
            <a:stretch>
              <a:fillRect/>
            </a:stretch>
          </p:blipFill>
          <p:spPr bwMode="auto">
            <a:xfrm>
              <a:off x="4798" y="3377"/>
              <a:ext cx="962" cy="679"/>
            </a:xfrm>
            <a:prstGeom prst="rect">
              <a:avLst/>
            </a:prstGeom>
            <a:noFill/>
            <a:ln w="9525">
              <a:noFill/>
              <a:miter lim="800000"/>
              <a:headEnd/>
              <a:tailEnd/>
            </a:ln>
          </p:spPr>
        </p:pic>
      </p:grpSp>
      <p:pic>
        <p:nvPicPr>
          <p:cNvPr id="17421" name="Picture 25" descr="Logo SchulLaborBayern"/>
          <p:cNvPicPr>
            <a:picLocks noChangeAspect="1" noChangeArrowheads="1"/>
          </p:cNvPicPr>
          <p:nvPr/>
        </p:nvPicPr>
        <p:blipFill>
          <a:blip r:embed="rId12" cstate="print"/>
          <a:srcRect/>
          <a:stretch>
            <a:fillRect/>
          </a:stretch>
        </p:blipFill>
        <p:spPr bwMode="auto">
          <a:xfrm>
            <a:off x="8147050" y="6569075"/>
            <a:ext cx="366713" cy="288925"/>
          </a:xfrm>
          <a:prstGeom prst="rect">
            <a:avLst/>
          </a:prstGeom>
          <a:noFill/>
          <a:ln w="9525">
            <a:noFill/>
            <a:miter lim="800000"/>
            <a:headEnd/>
            <a:tailEnd/>
          </a:ln>
        </p:spPr>
      </p:pic>
      <p:sp>
        <p:nvSpPr>
          <p:cNvPr id="17422" name="Rectangle 27"/>
          <p:cNvSpPr>
            <a:spLocks noChangeArrowheads="1"/>
          </p:cNvSpPr>
          <p:nvPr/>
        </p:nvSpPr>
        <p:spPr bwMode="auto">
          <a:xfrm>
            <a:off x="0" y="5181600"/>
            <a:ext cx="9144000" cy="206375"/>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17423" name="Rectangle 28"/>
          <p:cNvSpPr>
            <a:spLocks noChangeArrowheads="1"/>
          </p:cNvSpPr>
          <p:nvPr/>
        </p:nvSpPr>
        <p:spPr bwMode="auto">
          <a:xfrm>
            <a:off x="0" y="6421438"/>
            <a:ext cx="9144000" cy="85725"/>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17424" name="Picture 3" descr="Basislinie"/>
          <p:cNvPicPr>
            <a:picLocks noChangeAspect="1" noChangeArrowheads="1"/>
          </p:cNvPicPr>
          <p:nvPr/>
        </p:nvPicPr>
        <p:blipFill>
          <a:blip r:embed="rId13" cstate="print"/>
          <a:srcRect/>
          <a:stretch>
            <a:fillRect/>
          </a:stretch>
        </p:blipFill>
        <p:spPr bwMode="auto">
          <a:xfrm>
            <a:off x="0" y="6477000"/>
            <a:ext cx="9144000" cy="85725"/>
          </a:xfrm>
          <a:prstGeom prst="rect">
            <a:avLst/>
          </a:prstGeom>
          <a:noFill/>
          <a:ln w="9525">
            <a:noFill/>
            <a:miter lim="800000"/>
            <a:headEnd/>
            <a:tailEnd/>
          </a:ln>
        </p:spPr>
      </p:pic>
      <p:sp>
        <p:nvSpPr>
          <p:cNvPr id="17425" name="Text Box 28"/>
          <p:cNvSpPr txBox="1">
            <a:spLocks noChangeArrowheads="1"/>
          </p:cNvSpPr>
          <p:nvPr/>
        </p:nvSpPr>
        <p:spPr bwMode="auto">
          <a:xfrm>
            <a:off x="8789988" y="0"/>
            <a:ext cx="354012" cy="276225"/>
          </a:xfrm>
          <a:prstGeom prst="rect">
            <a:avLst/>
          </a:prstGeom>
          <a:noFill/>
          <a:ln w="9525">
            <a:noFill/>
            <a:miter lim="800000"/>
            <a:headEnd/>
            <a:tailEnd/>
          </a:ln>
        </p:spPr>
        <p:txBody>
          <a:bodyPr wrap="none">
            <a:spAutoFit/>
          </a:bodyPr>
          <a:lstStyle/>
          <a:p>
            <a:pPr algn="r"/>
            <a:r>
              <a:rPr lang="de-DE" sz="1200">
                <a:solidFill>
                  <a:schemeClr val="bg1"/>
                </a:solidFill>
              </a:rPr>
              <a:t>15</a:t>
            </a:r>
          </a:p>
        </p:txBody>
      </p:sp>
      <p:sp>
        <p:nvSpPr>
          <p:cNvPr id="25"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Kopfbalken"/>
          <p:cNvPicPr>
            <a:picLocks noChangeAspect="1" noChangeArrowheads="1"/>
          </p:cNvPicPr>
          <p:nvPr/>
        </p:nvPicPr>
        <p:blipFill>
          <a:blip r:embed="rId3" cstate="print"/>
          <a:srcRect/>
          <a:stretch>
            <a:fillRect/>
          </a:stretch>
        </p:blipFill>
        <p:spPr bwMode="auto">
          <a:xfrm>
            <a:off x="0" y="0"/>
            <a:ext cx="9144000" cy="768350"/>
          </a:xfrm>
          <a:prstGeom prst="rect">
            <a:avLst/>
          </a:prstGeom>
          <a:noFill/>
          <a:ln w="9525">
            <a:noFill/>
            <a:miter lim="800000"/>
            <a:headEnd/>
            <a:tailEnd/>
          </a:ln>
        </p:spPr>
      </p:pic>
      <p:sp>
        <p:nvSpPr>
          <p:cNvPr id="18435"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Learning opportunities</a:t>
            </a:r>
          </a:p>
        </p:txBody>
      </p:sp>
      <p:pic>
        <p:nvPicPr>
          <p:cNvPr id="18436" name="Picture 5" descr="Kopfbalken-Logo"/>
          <p:cNvPicPr>
            <a:picLocks noChangeAspect="1" noChangeArrowheads="1"/>
          </p:cNvPicPr>
          <p:nvPr/>
        </p:nvPicPr>
        <p:blipFill>
          <a:blip r:embed="rId4" cstate="print"/>
          <a:srcRect/>
          <a:stretch>
            <a:fillRect/>
          </a:stretch>
        </p:blipFill>
        <p:spPr bwMode="auto">
          <a:xfrm>
            <a:off x="7023100" y="0"/>
            <a:ext cx="2120900" cy="755650"/>
          </a:xfrm>
          <a:prstGeom prst="rect">
            <a:avLst/>
          </a:prstGeom>
          <a:noFill/>
          <a:ln w="9525">
            <a:noFill/>
            <a:miter lim="800000"/>
            <a:headEnd/>
            <a:tailEnd/>
          </a:ln>
        </p:spPr>
      </p:pic>
      <p:pic>
        <p:nvPicPr>
          <p:cNvPr id="18437" name="Picture 6" descr="Logo_Schriftzug_2C"/>
          <p:cNvPicPr>
            <a:picLocks noChangeAspect="1" noChangeArrowheads="1"/>
          </p:cNvPicPr>
          <p:nvPr/>
        </p:nvPicPr>
        <p:blipFill>
          <a:blip r:embed="rId5" cstate="print"/>
          <a:srcRect/>
          <a:stretch>
            <a:fillRect/>
          </a:stretch>
        </p:blipFill>
        <p:spPr bwMode="auto">
          <a:xfrm>
            <a:off x="8532813" y="6569075"/>
            <a:ext cx="611187" cy="288925"/>
          </a:xfrm>
          <a:prstGeom prst="rect">
            <a:avLst/>
          </a:prstGeom>
          <a:noFill/>
          <a:ln w="9525">
            <a:noFill/>
            <a:miter lim="800000"/>
            <a:headEnd/>
            <a:tailEnd/>
          </a:ln>
        </p:spPr>
      </p:pic>
      <p:sp>
        <p:nvSpPr>
          <p:cNvPr id="18438" name="Text Box 8"/>
          <p:cNvSpPr txBox="1">
            <a:spLocks noChangeArrowheads="1"/>
          </p:cNvSpPr>
          <p:nvPr/>
        </p:nvSpPr>
        <p:spPr bwMode="auto">
          <a:xfrm>
            <a:off x="163513" y="912813"/>
            <a:ext cx="4268787" cy="400050"/>
          </a:xfrm>
          <a:prstGeom prst="rect">
            <a:avLst/>
          </a:prstGeom>
          <a:noFill/>
          <a:ln w="9525">
            <a:noFill/>
            <a:miter lim="800000"/>
            <a:headEnd/>
            <a:tailEnd/>
          </a:ln>
        </p:spPr>
        <p:txBody>
          <a:bodyPr wrap="none">
            <a:spAutoFit/>
          </a:bodyPr>
          <a:lstStyle/>
          <a:p>
            <a:r>
              <a:rPr lang="de-DE" sz="2000" b="1"/>
              <a:t>Teachers and teaching assistants</a:t>
            </a:r>
          </a:p>
        </p:txBody>
      </p:sp>
      <p:sp>
        <p:nvSpPr>
          <p:cNvPr id="18439" name="Text Box 9"/>
          <p:cNvSpPr txBox="1">
            <a:spLocks noChangeArrowheads="1"/>
          </p:cNvSpPr>
          <p:nvPr/>
        </p:nvSpPr>
        <p:spPr bwMode="auto">
          <a:xfrm>
            <a:off x="566738" y="1503363"/>
            <a:ext cx="7635875" cy="1477962"/>
          </a:xfrm>
          <a:prstGeom prst="rect">
            <a:avLst/>
          </a:prstGeom>
          <a:noFill/>
          <a:ln w="9525">
            <a:noFill/>
            <a:miter lim="800000"/>
            <a:headEnd/>
            <a:tailEnd/>
          </a:ln>
        </p:spPr>
        <p:txBody>
          <a:bodyPr wrap="none">
            <a:spAutoFit/>
          </a:bodyPr>
          <a:lstStyle/>
          <a:p>
            <a:r>
              <a:rPr lang="de-DE"/>
              <a:t>Multiplicators learn to teach research as a matter of various linked school</a:t>
            </a:r>
          </a:p>
          <a:p>
            <a:r>
              <a:rPr lang="de-DE"/>
              <a:t>subjects, which only together can successfully address the major issues </a:t>
            </a:r>
          </a:p>
          <a:p>
            <a:r>
              <a:rPr lang="de-DE"/>
              <a:t>of the future. Understanding the System Earth as the human habitat </a:t>
            </a:r>
          </a:p>
          <a:p>
            <a:r>
              <a:rPr lang="de-DE"/>
              <a:t>serves as example for interdisciplinary research that involves physics, </a:t>
            </a:r>
          </a:p>
          <a:p>
            <a:r>
              <a:rPr lang="de-DE"/>
              <a:t>chemistry, geology, drilling technique, geodesy, biology, informatics etc. </a:t>
            </a:r>
          </a:p>
        </p:txBody>
      </p:sp>
      <p:grpSp>
        <p:nvGrpSpPr>
          <p:cNvPr id="18440" name="Group 17"/>
          <p:cNvGrpSpPr>
            <a:grpSpLocks/>
          </p:cNvGrpSpPr>
          <p:nvPr/>
        </p:nvGrpSpPr>
        <p:grpSpPr bwMode="auto">
          <a:xfrm>
            <a:off x="0" y="5356225"/>
            <a:ext cx="4532313" cy="1092200"/>
            <a:chOff x="0" y="3374"/>
            <a:chExt cx="2879" cy="688"/>
          </a:xfrm>
        </p:grpSpPr>
        <p:pic>
          <p:nvPicPr>
            <p:cNvPr id="18458" name="Picture 18"/>
            <p:cNvPicPr>
              <a:picLocks noChangeAspect="1" noChangeArrowheads="1"/>
            </p:cNvPicPr>
            <p:nvPr/>
          </p:nvPicPr>
          <p:blipFill>
            <a:blip r:embed="rId6" cstate="print"/>
            <a:srcRect/>
            <a:stretch>
              <a:fillRect/>
            </a:stretch>
          </p:blipFill>
          <p:spPr bwMode="auto">
            <a:xfrm>
              <a:off x="956" y="3375"/>
              <a:ext cx="962" cy="687"/>
            </a:xfrm>
            <a:prstGeom prst="rect">
              <a:avLst/>
            </a:prstGeom>
            <a:noFill/>
            <a:ln w="9525">
              <a:noFill/>
              <a:miter lim="800000"/>
              <a:headEnd/>
              <a:tailEnd/>
            </a:ln>
          </p:spPr>
        </p:pic>
        <p:pic>
          <p:nvPicPr>
            <p:cNvPr id="18459" name="Picture 19"/>
            <p:cNvPicPr>
              <a:picLocks noChangeAspect="1" noChangeArrowheads="1"/>
            </p:cNvPicPr>
            <p:nvPr/>
          </p:nvPicPr>
          <p:blipFill>
            <a:blip r:embed="rId7" cstate="print"/>
            <a:srcRect/>
            <a:stretch>
              <a:fillRect/>
            </a:stretch>
          </p:blipFill>
          <p:spPr bwMode="auto">
            <a:xfrm>
              <a:off x="0" y="3374"/>
              <a:ext cx="962" cy="685"/>
            </a:xfrm>
            <a:prstGeom prst="rect">
              <a:avLst/>
            </a:prstGeom>
            <a:noFill/>
            <a:ln w="9525">
              <a:noFill/>
              <a:miter lim="800000"/>
              <a:headEnd/>
              <a:tailEnd/>
            </a:ln>
          </p:spPr>
        </p:pic>
        <p:pic>
          <p:nvPicPr>
            <p:cNvPr id="18460" name="Picture 20"/>
            <p:cNvPicPr>
              <a:picLocks noChangeAspect="1" noChangeArrowheads="1"/>
            </p:cNvPicPr>
            <p:nvPr/>
          </p:nvPicPr>
          <p:blipFill>
            <a:blip r:embed="rId8" cstate="print"/>
            <a:srcRect/>
            <a:stretch>
              <a:fillRect/>
            </a:stretch>
          </p:blipFill>
          <p:spPr bwMode="auto">
            <a:xfrm>
              <a:off x="1916" y="3376"/>
              <a:ext cx="963" cy="683"/>
            </a:xfrm>
            <a:prstGeom prst="rect">
              <a:avLst/>
            </a:prstGeom>
            <a:noFill/>
            <a:ln w="9525">
              <a:noFill/>
              <a:miter lim="800000"/>
              <a:headEnd/>
              <a:tailEnd/>
            </a:ln>
          </p:spPr>
        </p:pic>
      </p:grpSp>
      <p:grpSp>
        <p:nvGrpSpPr>
          <p:cNvPr id="18441" name="Group 21"/>
          <p:cNvGrpSpPr>
            <a:grpSpLocks/>
          </p:cNvGrpSpPr>
          <p:nvPr/>
        </p:nvGrpSpPr>
        <p:grpSpPr bwMode="auto">
          <a:xfrm>
            <a:off x="4608513" y="5359400"/>
            <a:ext cx="4535487" cy="1085850"/>
            <a:chOff x="2879" y="3376"/>
            <a:chExt cx="2881" cy="684"/>
          </a:xfrm>
        </p:grpSpPr>
        <p:pic>
          <p:nvPicPr>
            <p:cNvPr id="18455" name="Picture 22" descr="MongaBay Copper"/>
            <p:cNvPicPr>
              <a:picLocks noChangeAspect="1" noChangeArrowheads="1"/>
            </p:cNvPicPr>
            <p:nvPr/>
          </p:nvPicPr>
          <p:blipFill>
            <a:blip r:embed="rId9" cstate="print"/>
            <a:srcRect/>
            <a:stretch>
              <a:fillRect/>
            </a:stretch>
          </p:blipFill>
          <p:spPr bwMode="auto">
            <a:xfrm>
              <a:off x="3836" y="3377"/>
              <a:ext cx="963" cy="680"/>
            </a:xfrm>
            <a:prstGeom prst="rect">
              <a:avLst/>
            </a:prstGeom>
            <a:noFill/>
            <a:ln w="9525">
              <a:noFill/>
              <a:miter lim="800000"/>
              <a:headEnd/>
              <a:tailEnd/>
            </a:ln>
          </p:spPr>
        </p:pic>
        <p:pic>
          <p:nvPicPr>
            <p:cNvPr id="18456" name="Picture 23" descr="apollo_cultured_diamonds"/>
            <p:cNvPicPr>
              <a:picLocks noChangeAspect="1" noChangeArrowheads="1"/>
            </p:cNvPicPr>
            <p:nvPr/>
          </p:nvPicPr>
          <p:blipFill>
            <a:blip r:embed="rId10" cstate="print"/>
            <a:srcRect/>
            <a:stretch>
              <a:fillRect/>
            </a:stretch>
          </p:blipFill>
          <p:spPr bwMode="auto">
            <a:xfrm>
              <a:off x="2879" y="3376"/>
              <a:ext cx="962" cy="684"/>
            </a:xfrm>
            <a:prstGeom prst="rect">
              <a:avLst/>
            </a:prstGeom>
            <a:noFill/>
            <a:ln w="9525">
              <a:noFill/>
              <a:miter lim="800000"/>
              <a:headEnd/>
              <a:tailEnd/>
            </a:ln>
          </p:spPr>
        </p:pic>
        <p:pic>
          <p:nvPicPr>
            <p:cNvPr id="18457" name="Picture 24" descr="kraflageothermalplant_iceland"/>
            <p:cNvPicPr>
              <a:picLocks noChangeAspect="1" noChangeArrowheads="1"/>
            </p:cNvPicPr>
            <p:nvPr/>
          </p:nvPicPr>
          <p:blipFill>
            <a:blip r:embed="rId11" cstate="print"/>
            <a:srcRect/>
            <a:stretch>
              <a:fillRect/>
            </a:stretch>
          </p:blipFill>
          <p:spPr bwMode="auto">
            <a:xfrm>
              <a:off x="4798" y="3377"/>
              <a:ext cx="962" cy="679"/>
            </a:xfrm>
            <a:prstGeom prst="rect">
              <a:avLst/>
            </a:prstGeom>
            <a:noFill/>
            <a:ln w="9525">
              <a:noFill/>
              <a:miter lim="800000"/>
              <a:headEnd/>
              <a:tailEnd/>
            </a:ln>
          </p:spPr>
        </p:pic>
      </p:grpSp>
      <p:pic>
        <p:nvPicPr>
          <p:cNvPr id="18442" name="Picture 25" descr="Logo SchulLaborBayern"/>
          <p:cNvPicPr>
            <a:picLocks noChangeAspect="1" noChangeArrowheads="1"/>
          </p:cNvPicPr>
          <p:nvPr/>
        </p:nvPicPr>
        <p:blipFill>
          <a:blip r:embed="rId12" cstate="print"/>
          <a:srcRect/>
          <a:stretch>
            <a:fillRect/>
          </a:stretch>
        </p:blipFill>
        <p:spPr bwMode="auto">
          <a:xfrm>
            <a:off x="8147050" y="6569075"/>
            <a:ext cx="366713" cy="288925"/>
          </a:xfrm>
          <a:prstGeom prst="rect">
            <a:avLst/>
          </a:prstGeom>
          <a:noFill/>
          <a:ln w="9525">
            <a:noFill/>
            <a:miter lim="800000"/>
            <a:headEnd/>
            <a:tailEnd/>
          </a:ln>
        </p:spPr>
      </p:pic>
      <p:sp>
        <p:nvSpPr>
          <p:cNvPr id="18443" name="Rectangle 27"/>
          <p:cNvSpPr>
            <a:spLocks noChangeArrowheads="1"/>
          </p:cNvSpPr>
          <p:nvPr/>
        </p:nvSpPr>
        <p:spPr bwMode="auto">
          <a:xfrm>
            <a:off x="0" y="5181600"/>
            <a:ext cx="9144000" cy="206375"/>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18444" name="Rectangle 28"/>
          <p:cNvSpPr>
            <a:spLocks noChangeArrowheads="1"/>
          </p:cNvSpPr>
          <p:nvPr/>
        </p:nvSpPr>
        <p:spPr bwMode="auto">
          <a:xfrm>
            <a:off x="0" y="6421438"/>
            <a:ext cx="9144000" cy="85725"/>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18445" name="Picture 3" descr="Basislinie"/>
          <p:cNvPicPr>
            <a:picLocks noChangeAspect="1" noChangeArrowheads="1"/>
          </p:cNvPicPr>
          <p:nvPr/>
        </p:nvPicPr>
        <p:blipFill>
          <a:blip r:embed="rId13" cstate="print"/>
          <a:srcRect/>
          <a:stretch>
            <a:fillRect/>
          </a:stretch>
        </p:blipFill>
        <p:spPr bwMode="auto">
          <a:xfrm>
            <a:off x="0" y="6477000"/>
            <a:ext cx="9144000" cy="85725"/>
          </a:xfrm>
          <a:prstGeom prst="rect">
            <a:avLst/>
          </a:prstGeom>
          <a:noFill/>
          <a:ln w="9525">
            <a:noFill/>
            <a:miter lim="800000"/>
            <a:headEnd/>
            <a:tailEnd/>
          </a:ln>
        </p:spPr>
      </p:pic>
      <p:sp>
        <p:nvSpPr>
          <p:cNvPr id="18446" name="Text Box 28"/>
          <p:cNvSpPr txBox="1">
            <a:spLocks noChangeArrowheads="1"/>
          </p:cNvSpPr>
          <p:nvPr/>
        </p:nvSpPr>
        <p:spPr bwMode="auto">
          <a:xfrm>
            <a:off x="8789988" y="0"/>
            <a:ext cx="354012" cy="276225"/>
          </a:xfrm>
          <a:prstGeom prst="rect">
            <a:avLst/>
          </a:prstGeom>
          <a:noFill/>
          <a:ln w="9525">
            <a:noFill/>
            <a:miter lim="800000"/>
            <a:headEnd/>
            <a:tailEnd/>
          </a:ln>
        </p:spPr>
        <p:txBody>
          <a:bodyPr wrap="none">
            <a:spAutoFit/>
          </a:bodyPr>
          <a:lstStyle/>
          <a:p>
            <a:pPr algn="r"/>
            <a:r>
              <a:rPr lang="de-DE" sz="1200">
                <a:solidFill>
                  <a:schemeClr val="bg1"/>
                </a:solidFill>
              </a:rPr>
              <a:t>16</a:t>
            </a:r>
          </a:p>
        </p:txBody>
      </p:sp>
      <p:grpSp>
        <p:nvGrpSpPr>
          <p:cNvPr id="18448" name="Gruppieren 29"/>
          <p:cNvGrpSpPr>
            <a:grpSpLocks/>
          </p:cNvGrpSpPr>
          <p:nvPr/>
        </p:nvGrpSpPr>
        <p:grpSpPr bwMode="auto">
          <a:xfrm>
            <a:off x="1695450" y="3143250"/>
            <a:ext cx="5683250" cy="2081213"/>
            <a:chOff x="1695450" y="3143123"/>
            <a:chExt cx="5683250" cy="2080740"/>
          </a:xfrm>
        </p:grpSpPr>
        <p:sp>
          <p:nvSpPr>
            <p:cNvPr id="18449" name="Rectangle 11"/>
            <p:cNvSpPr>
              <a:spLocks noChangeArrowheads="1"/>
            </p:cNvSpPr>
            <p:nvPr/>
          </p:nvSpPr>
          <p:spPr bwMode="auto">
            <a:xfrm>
              <a:off x="1746250" y="3184407"/>
              <a:ext cx="5632450" cy="2039456"/>
            </a:xfrm>
            <a:prstGeom prst="rect">
              <a:avLst/>
            </a:prstGeom>
            <a:solidFill>
              <a:schemeClr val="bg2"/>
            </a:solidFill>
            <a:ln w="9525">
              <a:noFill/>
              <a:miter lim="800000"/>
              <a:headEnd/>
              <a:tailEnd/>
            </a:ln>
          </p:spPr>
          <p:txBody>
            <a:bodyPr wrap="none" anchor="ctr"/>
            <a:lstStyle/>
            <a:p>
              <a:endParaRPr lang="de-DE"/>
            </a:p>
          </p:txBody>
        </p:sp>
        <p:sp>
          <p:nvSpPr>
            <p:cNvPr id="18450" name="Rectangle 12"/>
            <p:cNvSpPr>
              <a:spLocks noChangeArrowheads="1"/>
            </p:cNvSpPr>
            <p:nvPr/>
          </p:nvSpPr>
          <p:spPr bwMode="auto">
            <a:xfrm>
              <a:off x="1695450" y="3143123"/>
              <a:ext cx="5632450" cy="2017366"/>
            </a:xfrm>
            <a:prstGeom prst="rect">
              <a:avLst/>
            </a:prstGeom>
            <a:solidFill>
              <a:srgbClr val="EE9845"/>
            </a:solidFill>
            <a:ln w="9525">
              <a:noFill/>
              <a:miter lim="800000"/>
              <a:headEnd/>
              <a:tailEnd/>
            </a:ln>
          </p:spPr>
          <p:txBody>
            <a:bodyPr wrap="none" anchor="ctr"/>
            <a:lstStyle/>
            <a:p>
              <a:endParaRPr lang="de-DE"/>
            </a:p>
          </p:txBody>
        </p:sp>
        <p:sp>
          <p:nvSpPr>
            <p:cNvPr id="2" name="Text Box 13"/>
            <p:cNvSpPr txBox="1">
              <a:spLocks noChangeArrowheads="1"/>
            </p:cNvSpPr>
            <p:nvPr/>
          </p:nvSpPr>
          <p:spPr bwMode="auto">
            <a:xfrm>
              <a:off x="1757363" y="3193911"/>
              <a:ext cx="4929187" cy="1969640"/>
            </a:xfrm>
            <a:prstGeom prst="rect">
              <a:avLst/>
            </a:prstGeom>
            <a:noFill/>
            <a:ln w="9525">
              <a:noFill/>
              <a:miter lim="800000"/>
              <a:headEnd/>
              <a:tailEnd/>
            </a:ln>
            <a:effectLst/>
          </p:spPr>
          <p:txBody>
            <a:bodyPr wrap="none">
              <a:spAutoFit/>
            </a:bodyPr>
            <a:lstStyle/>
            <a:p>
              <a:pPr>
                <a:defRPr/>
              </a:pPr>
              <a:r>
                <a:rPr lang="de-DE" b="1" u="sng" dirty="0" err="1">
                  <a:effectLst>
                    <a:outerShdw blurRad="38100" dist="38100" dir="2700000" algn="tl">
                      <a:srgbClr val="C0C0C0"/>
                    </a:outerShdw>
                  </a:effectLst>
                  <a:latin typeface="Arial" charset="0"/>
                  <a:cs typeface="+mn-cs"/>
                </a:rPr>
                <a:t>Approved</a:t>
              </a:r>
              <a:r>
                <a:rPr lang="de-DE" b="1" u="sng" dirty="0">
                  <a:effectLst>
                    <a:outerShdw blurRad="38100" dist="38100" dir="2700000" algn="tl">
                      <a:srgbClr val="C0C0C0"/>
                    </a:outerShdw>
                  </a:effectLst>
                  <a:latin typeface="Arial" charset="0"/>
                  <a:cs typeface="+mn-cs"/>
                </a:rPr>
                <a:t> </a:t>
              </a:r>
              <a:r>
                <a:rPr lang="de-DE" b="1" u="sng" dirty="0" err="1">
                  <a:effectLst>
                    <a:outerShdw blurRad="38100" dist="38100" dir="2700000" algn="tl">
                      <a:srgbClr val="C0C0C0"/>
                    </a:outerShdw>
                  </a:effectLst>
                  <a:latin typeface="Arial" charset="0"/>
                  <a:cs typeface="+mn-cs"/>
                </a:rPr>
                <a:t>further</a:t>
              </a:r>
              <a:r>
                <a:rPr lang="de-DE" b="1" u="sng" dirty="0">
                  <a:effectLst>
                    <a:outerShdw blurRad="38100" dist="38100" dir="2700000" algn="tl">
                      <a:srgbClr val="C0C0C0"/>
                    </a:outerShdw>
                  </a:effectLst>
                  <a:latin typeface="Arial" charset="0"/>
                  <a:cs typeface="+mn-cs"/>
                </a:rPr>
                <a:t> </a:t>
              </a:r>
              <a:r>
                <a:rPr lang="de-DE" b="1" u="sng" dirty="0" err="1">
                  <a:effectLst>
                    <a:outerShdw blurRad="38100" dist="38100" dir="2700000" algn="tl">
                      <a:srgbClr val="C0C0C0"/>
                    </a:outerShdw>
                  </a:effectLst>
                  <a:latin typeface="Arial" charset="0"/>
                  <a:cs typeface="+mn-cs"/>
                </a:rPr>
                <a:t>training</a:t>
              </a:r>
              <a:r>
                <a:rPr lang="de-DE" b="1" u="sng" dirty="0">
                  <a:effectLst>
                    <a:outerShdw blurRad="38100" dist="38100" dir="2700000" algn="tl">
                      <a:srgbClr val="C0C0C0"/>
                    </a:outerShdw>
                  </a:effectLst>
                  <a:latin typeface="Arial" charset="0"/>
                  <a:cs typeface="+mn-cs"/>
                </a:rPr>
                <a:t> </a:t>
              </a:r>
              <a:r>
                <a:rPr lang="de-DE" b="1" u="sng" dirty="0" err="1">
                  <a:effectLst>
                    <a:outerShdw blurRad="38100" dist="38100" dir="2700000" algn="tl">
                      <a:srgbClr val="C0C0C0"/>
                    </a:outerShdw>
                  </a:effectLst>
                  <a:latin typeface="Arial" charset="0"/>
                  <a:cs typeface="+mn-cs"/>
                </a:rPr>
                <a:t>for</a:t>
              </a:r>
              <a:r>
                <a:rPr lang="de-DE" b="1" u="sng" dirty="0">
                  <a:effectLst>
                    <a:outerShdw blurRad="38100" dist="38100" dir="2700000" algn="tl">
                      <a:srgbClr val="C0C0C0"/>
                    </a:outerShdw>
                  </a:effectLst>
                  <a:latin typeface="Arial" charset="0"/>
                  <a:cs typeface="+mn-cs"/>
                </a:rPr>
                <a:t> </a:t>
              </a:r>
              <a:r>
                <a:rPr lang="de-DE" b="1" u="sng" dirty="0" err="1">
                  <a:effectLst>
                    <a:outerShdw blurRad="38100" dist="38100" dir="2700000" algn="tl">
                      <a:srgbClr val="C0C0C0"/>
                    </a:outerShdw>
                  </a:effectLst>
                  <a:latin typeface="Arial" charset="0"/>
                  <a:cs typeface="+mn-cs"/>
                </a:rPr>
                <a:t>multiplicators</a:t>
              </a:r>
              <a:endParaRPr lang="de-DE" b="1" u="sng" dirty="0">
                <a:effectLst>
                  <a:outerShdw blurRad="38100" dist="38100" dir="2700000" algn="tl">
                    <a:srgbClr val="C0C0C0"/>
                  </a:outerShdw>
                </a:effectLst>
                <a:latin typeface="Arial" charset="0"/>
                <a:cs typeface="+mn-cs"/>
              </a:endParaRPr>
            </a:p>
            <a:p>
              <a:pPr>
                <a:defRPr/>
              </a:pPr>
              <a:endParaRPr lang="de-DE" sz="800" dirty="0">
                <a:latin typeface="Arial" charset="0"/>
                <a:cs typeface="+mn-cs"/>
              </a:endParaRPr>
            </a:p>
            <a:p>
              <a:pPr>
                <a:buFontTx/>
                <a:buChar char="•"/>
                <a:defRPr/>
              </a:pPr>
              <a:r>
                <a:rPr lang="de-DE" sz="1600" dirty="0">
                  <a:latin typeface="Arial" charset="0"/>
                  <a:cs typeface="+mn-cs"/>
                </a:rPr>
                <a:t> </a:t>
              </a:r>
              <a:r>
                <a:rPr lang="de-DE" sz="1600" b="1" dirty="0" err="1">
                  <a:latin typeface="Arial" charset="0"/>
                  <a:cs typeface="+mn-cs"/>
                </a:rPr>
                <a:t>Soil</a:t>
              </a:r>
              <a:r>
                <a:rPr lang="de-DE" sz="1600" b="1" dirty="0">
                  <a:latin typeface="Arial" charset="0"/>
                  <a:cs typeface="+mn-cs"/>
                </a:rPr>
                <a:t> – </a:t>
              </a:r>
              <a:r>
                <a:rPr lang="de-DE" sz="1600" b="1" dirty="0" err="1">
                  <a:latin typeface="Arial" charset="0"/>
                  <a:cs typeface="+mn-cs"/>
                </a:rPr>
                <a:t>fundament</a:t>
              </a:r>
              <a:r>
                <a:rPr lang="de-DE" sz="1600" b="1" dirty="0">
                  <a:latin typeface="Arial" charset="0"/>
                  <a:cs typeface="+mn-cs"/>
                </a:rPr>
                <a:t> </a:t>
              </a:r>
              <a:r>
                <a:rPr lang="de-DE" sz="1600" b="1" dirty="0" err="1">
                  <a:latin typeface="Arial" charset="0"/>
                  <a:cs typeface="+mn-cs"/>
                </a:rPr>
                <a:t>of</a:t>
              </a:r>
              <a:r>
                <a:rPr lang="de-DE" sz="1600" b="1" dirty="0">
                  <a:latin typeface="Arial" charset="0"/>
                  <a:cs typeface="+mn-cs"/>
                </a:rPr>
                <a:t> </a:t>
              </a:r>
              <a:r>
                <a:rPr lang="de-DE" sz="1600" b="1" dirty="0" err="1">
                  <a:latin typeface="Arial" charset="0"/>
                  <a:cs typeface="+mn-cs"/>
                </a:rPr>
                <a:t>life</a:t>
              </a:r>
              <a:endParaRPr lang="de-DE" sz="1600" b="1" dirty="0">
                <a:latin typeface="Arial" charset="0"/>
                <a:cs typeface="+mn-cs"/>
              </a:endParaRPr>
            </a:p>
            <a:p>
              <a:pPr>
                <a:buFontTx/>
                <a:buChar char="•"/>
                <a:defRPr/>
              </a:pPr>
              <a:r>
                <a:rPr lang="de-DE" sz="1600" b="1" dirty="0">
                  <a:latin typeface="Arial" charset="0"/>
                  <a:cs typeface="+mn-cs"/>
                </a:rPr>
                <a:t> </a:t>
              </a:r>
              <a:r>
                <a:rPr lang="de-DE" sz="1600" b="1" dirty="0" err="1">
                  <a:latin typeface="Arial" charset="0"/>
                  <a:cs typeface="+mn-cs"/>
                </a:rPr>
                <a:t>Geology</a:t>
              </a:r>
              <a:r>
                <a:rPr lang="de-DE" sz="1600" b="1" dirty="0">
                  <a:latin typeface="Arial" charset="0"/>
                  <a:cs typeface="+mn-cs"/>
                </a:rPr>
                <a:t> – </a:t>
              </a:r>
              <a:r>
                <a:rPr lang="de-DE" sz="1600" b="1" dirty="0" err="1">
                  <a:latin typeface="Arial" charset="0"/>
                  <a:cs typeface="+mn-cs"/>
                </a:rPr>
                <a:t>valuing</a:t>
              </a:r>
              <a:r>
                <a:rPr lang="de-DE" sz="1600" b="1" dirty="0">
                  <a:latin typeface="Arial" charset="0"/>
                  <a:cs typeface="+mn-cs"/>
                </a:rPr>
                <a:t> Earth</a:t>
              </a:r>
            </a:p>
            <a:p>
              <a:pPr>
                <a:buFontTx/>
                <a:buChar char="•"/>
                <a:defRPr/>
              </a:pPr>
              <a:r>
                <a:rPr lang="de-DE" sz="1600" b="1" dirty="0">
                  <a:latin typeface="Arial" charset="0"/>
                  <a:cs typeface="+mn-cs"/>
                </a:rPr>
                <a:t> </a:t>
              </a:r>
              <a:r>
                <a:rPr lang="de-DE" sz="1600" b="1" dirty="0" err="1">
                  <a:latin typeface="Arial" charset="0"/>
                  <a:cs typeface="+mn-cs"/>
                </a:rPr>
                <a:t>Landscape</a:t>
              </a:r>
              <a:r>
                <a:rPr lang="de-DE" sz="1600" b="1" dirty="0">
                  <a:latin typeface="Arial" charset="0"/>
                  <a:cs typeface="+mn-cs"/>
                </a:rPr>
                <a:t> </a:t>
              </a:r>
              <a:r>
                <a:rPr lang="de-DE" sz="1600" b="1" dirty="0" err="1">
                  <a:latin typeface="Arial" charset="0"/>
                  <a:cs typeface="+mn-cs"/>
                </a:rPr>
                <a:t>evolution</a:t>
              </a:r>
              <a:endParaRPr lang="de-DE" sz="1600" b="1" dirty="0">
                <a:latin typeface="Arial" charset="0"/>
                <a:cs typeface="+mn-cs"/>
              </a:endParaRPr>
            </a:p>
            <a:p>
              <a:pPr>
                <a:buFontTx/>
                <a:buChar char="•"/>
                <a:defRPr/>
              </a:pPr>
              <a:r>
                <a:rPr lang="de-DE" sz="1600" b="1" dirty="0">
                  <a:latin typeface="Arial" charset="0"/>
                  <a:cs typeface="+mn-cs"/>
                </a:rPr>
                <a:t> </a:t>
              </a:r>
              <a:r>
                <a:rPr lang="de-DE" sz="1600" b="1" dirty="0" err="1">
                  <a:latin typeface="Arial" charset="0"/>
                  <a:cs typeface="+mn-cs"/>
                </a:rPr>
                <a:t>Didactics</a:t>
              </a:r>
              <a:r>
                <a:rPr lang="de-DE" sz="1600" b="1" dirty="0">
                  <a:latin typeface="Arial" charset="0"/>
                  <a:cs typeface="+mn-cs"/>
                </a:rPr>
                <a:t> in </a:t>
              </a:r>
              <a:r>
                <a:rPr lang="de-DE" sz="1600" b="1" dirty="0" err="1">
                  <a:latin typeface="Arial" charset="0"/>
                  <a:cs typeface="+mn-cs"/>
                </a:rPr>
                <a:t>teaching</a:t>
              </a:r>
              <a:r>
                <a:rPr lang="de-DE" sz="1600" b="1" dirty="0">
                  <a:latin typeface="Arial" charset="0"/>
                  <a:cs typeface="+mn-cs"/>
                </a:rPr>
                <a:t> </a:t>
              </a:r>
              <a:r>
                <a:rPr lang="de-DE" sz="1600" b="1" dirty="0" err="1">
                  <a:latin typeface="Arial" charset="0"/>
                  <a:cs typeface="+mn-cs"/>
                </a:rPr>
                <a:t>Geology</a:t>
              </a:r>
              <a:endParaRPr lang="de-DE" sz="1600" b="1" dirty="0">
                <a:latin typeface="Arial" charset="0"/>
                <a:cs typeface="+mn-cs"/>
              </a:endParaRPr>
            </a:p>
            <a:p>
              <a:pPr>
                <a:buFontTx/>
                <a:buChar char="•"/>
                <a:defRPr/>
              </a:pPr>
              <a:r>
                <a:rPr lang="de-DE" sz="1600" b="1" dirty="0">
                  <a:latin typeface="Arial" charset="0"/>
                  <a:cs typeface="+mn-cs"/>
                </a:rPr>
                <a:t> </a:t>
              </a:r>
              <a:r>
                <a:rPr lang="de-DE" sz="1600" b="1" dirty="0" err="1">
                  <a:latin typeface="Arial" charset="0"/>
                  <a:cs typeface="+mn-cs"/>
                </a:rPr>
                <a:t>Volcanism</a:t>
              </a:r>
              <a:endParaRPr lang="de-DE" sz="1600" b="1" dirty="0">
                <a:latin typeface="Arial" charset="0"/>
                <a:cs typeface="+mn-cs"/>
              </a:endParaRPr>
            </a:p>
            <a:p>
              <a:pPr>
                <a:buFontTx/>
                <a:buChar char="•"/>
                <a:defRPr/>
              </a:pPr>
              <a:r>
                <a:rPr lang="de-DE" sz="1600" b="1" dirty="0">
                  <a:latin typeface="Arial" charset="0"/>
                  <a:cs typeface="+mn-cs"/>
                </a:rPr>
                <a:t> Geodynamics – </a:t>
              </a:r>
              <a:r>
                <a:rPr lang="de-DE" sz="1600" b="1" dirty="0" err="1">
                  <a:latin typeface="Arial" charset="0"/>
                  <a:cs typeface="+mn-cs"/>
                </a:rPr>
                <a:t>the</a:t>
              </a:r>
              <a:r>
                <a:rPr lang="de-DE" sz="1600" b="1" dirty="0">
                  <a:latin typeface="Arial" charset="0"/>
                  <a:cs typeface="+mn-cs"/>
                </a:rPr>
                <a:t> </a:t>
              </a:r>
              <a:r>
                <a:rPr lang="de-DE" sz="1600" b="1" dirty="0" err="1">
                  <a:latin typeface="Arial" charset="0"/>
                  <a:cs typeface="+mn-cs"/>
                </a:rPr>
                <a:t>dynamic</a:t>
              </a:r>
              <a:r>
                <a:rPr lang="de-DE" sz="1600" b="1" dirty="0">
                  <a:latin typeface="Arial" charset="0"/>
                  <a:cs typeface="+mn-cs"/>
                </a:rPr>
                <a:t> </a:t>
              </a:r>
              <a:r>
                <a:rPr lang="de-DE" sz="1600" b="1" dirty="0" err="1">
                  <a:latin typeface="Arial" charset="0"/>
                  <a:cs typeface="+mn-cs"/>
                </a:rPr>
                <a:t>system</a:t>
              </a:r>
              <a:r>
                <a:rPr lang="de-DE" sz="1600" b="1" dirty="0">
                  <a:latin typeface="Arial" charset="0"/>
                  <a:cs typeface="+mn-cs"/>
                </a:rPr>
                <a:t> Earth</a:t>
              </a:r>
            </a:p>
          </p:txBody>
        </p:sp>
        <p:grpSp>
          <p:nvGrpSpPr>
            <p:cNvPr id="18452" name="Group 14"/>
            <p:cNvGrpSpPr>
              <a:grpSpLocks/>
            </p:cNvGrpSpPr>
            <p:nvPr/>
          </p:nvGrpSpPr>
          <p:grpSpPr bwMode="auto">
            <a:xfrm>
              <a:off x="5002213" y="3677887"/>
              <a:ext cx="2108200" cy="714532"/>
              <a:chOff x="2804" y="2396"/>
              <a:chExt cx="1328" cy="450"/>
            </a:xfrm>
          </p:grpSpPr>
          <p:pic>
            <p:nvPicPr>
              <p:cNvPr id="18453" name="Picture 15" descr="ANL"/>
              <p:cNvPicPr>
                <a:picLocks noChangeAspect="1" noChangeArrowheads="1"/>
              </p:cNvPicPr>
              <p:nvPr/>
            </p:nvPicPr>
            <p:blipFill>
              <a:blip r:embed="rId14" cstate="print"/>
              <a:srcRect/>
              <a:stretch>
                <a:fillRect/>
              </a:stretch>
            </p:blipFill>
            <p:spPr bwMode="auto">
              <a:xfrm>
                <a:off x="2804" y="2396"/>
                <a:ext cx="600" cy="450"/>
              </a:xfrm>
              <a:prstGeom prst="rect">
                <a:avLst/>
              </a:prstGeom>
              <a:noFill/>
              <a:ln w="9525">
                <a:noFill/>
                <a:miter lim="800000"/>
                <a:headEnd/>
                <a:tailEnd/>
              </a:ln>
            </p:spPr>
          </p:pic>
          <p:sp>
            <p:nvSpPr>
              <p:cNvPr id="3" name="Text Box 16"/>
              <p:cNvSpPr txBox="1">
                <a:spLocks noChangeArrowheads="1"/>
              </p:cNvSpPr>
              <p:nvPr/>
            </p:nvSpPr>
            <p:spPr bwMode="auto">
              <a:xfrm>
                <a:off x="3276" y="2571"/>
                <a:ext cx="856" cy="212"/>
              </a:xfrm>
              <a:prstGeom prst="rect">
                <a:avLst/>
              </a:prstGeom>
              <a:noFill/>
              <a:ln w="9525">
                <a:noFill/>
                <a:miter lim="800000"/>
                <a:headEnd/>
                <a:tailEnd/>
              </a:ln>
              <a:effectLst/>
            </p:spPr>
            <p:txBody>
              <a:bodyPr wrap="none">
                <a:spAutoFit/>
              </a:bodyPr>
              <a:lstStyle/>
              <a:p>
                <a:pPr>
                  <a:defRPr/>
                </a:pPr>
                <a:r>
                  <a:rPr lang="de-DE" sz="800">
                    <a:solidFill>
                      <a:srgbClr val="336600"/>
                    </a:solidFill>
                    <a:effectLst>
                      <a:outerShdw blurRad="38100" dist="38100" dir="2700000" algn="tl">
                        <a:srgbClr val="C0C0C0"/>
                      </a:outerShdw>
                    </a:effectLst>
                    <a:latin typeface="Arial" charset="0"/>
                    <a:cs typeface="+mn-cs"/>
                  </a:rPr>
                  <a:t>Akademie für Naturschutz</a:t>
                </a:r>
              </a:p>
              <a:p>
                <a:pPr>
                  <a:defRPr/>
                </a:pPr>
                <a:r>
                  <a:rPr lang="de-DE" sz="800">
                    <a:solidFill>
                      <a:srgbClr val="336600"/>
                    </a:solidFill>
                    <a:effectLst>
                      <a:outerShdw blurRad="38100" dist="38100" dir="2700000" algn="tl">
                        <a:srgbClr val="C0C0C0"/>
                      </a:outerShdw>
                    </a:effectLst>
                    <a:latin typeface="Arial" charset="0"/>
                    <a:cs typeface="+mn-cs"/>
                  </a:rPr>
                  <a:t>und Landschaftspflege</a:t>
                </a:r>
              </a:p>
            </p:txBody>
          </p:sp>
        </p:grpSp>
      </p:grpSp>
      <p:sp>
        <p:nvSpPr>
          <p:cNvPr id="29"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20"/>
          <p:cNvGrpSpPr>
            <a:grpSpLocks/>
          </p:cNvGrpSpPr>
          <p:nvPr/>
        </p:nvGrpSpPr>
        <p:grpSpPr bwMode="auto">
          <a:xfrm>
            <a:off x="0" y="5338763"/>
            <a:ext cx="9144000" cy="1103312"/>
            <a:chOff x="0" y="3363"/>
            <a:chExt cx="5760" cy="695"/>
          </a:xfrm>
        </p:grpSpPr>
        <p:pic>
          <p:nvPicPr>
            <p:cNvPr id="19477" name="Picture 14" descr="Gesteinsbestimmung - Fremdrechte klein"/>
            <p:cNvPicPr>
              <a:picLocks noChangeAspect="1" noChangeArrowheads="1"/>
            </p:cNvPicPr>
            <p:nvPr/>
          </p:nvPicPr>
          <p:blipFill>
            <a:blip r:embed="rId3" cstate="print"/>
            <a:srcRect/>
            <a:stretch>
              <a:fillRect/>
            </a:stretch>
          </p:blipFill>
          <p:spPr bwMode="auto">
            <a:xfrm>
              <a:off x="3834" y="3368"/>
              <a:ext cx="965" cy="689"/>
            </a:xfrm>
            <a:prstGeom prst="rect">
              <a:avLst/>
            </a:prstGeom>
            <a:noFill/>
            <a:ln w="9525">
              <a:noFill/>
              <a:miter lim="800000"/>
              <a:headEnd/>
              <a:tailEnd/>
            </a:ln>
          </p:spPr>
        </p:pic>
        <p:pic>
          <p:nvPicPr>
            <p:cNvPr id="19478" name="Picture 15" descr="Kontinentaldrift - Fremdrechte"/>
            <p:cNvPicPr>
              <a:picLocks noChangeAspect="1" noChangeArrowheads="1"/>
            </p:cNvPicPr>
            <p:nvPr/>
          </p:nvPicPr>
          <p:blipFill>
            <a:blip r:embed="rId4" cstate="print"/>
            <a:srcRect/>
            <a:stretch>
              <a:fillRect/>
            </a:stretch>
          </p:blipFill>
          <p:spPr bwMode="auto">
            <a:xfrm>
              <a:off x="2868" y="3363"/>
              <a:ext cx="964" cy="691"/>
            </a:xfrm>
            <a:prstGeom prst="rect">
              <a:avLst/>
            </a:prstGeom>
            <a:noFill/>
            <a:ln w="9525">
              <a:noFill/>
              <a:miter lim="800000"/>
              <a:headEnd/>
              <a:tailEnd/>
            </a:ln>
          </p:spPr>
        </p:pic>
        <p:pic>
          <p:nvPicPr>
            <p:cNvPr id="19479" name="Picture 16" descr="Filterfunktion"/>
            <p:cNvPicPr>
              <a:picLocks noChangeAspect="1" noChangeArrowheads="1"/>
            </p:cNvPicPr>
            <p:nvPr/>
          </p:nvPicPr>
          <p:blipFill>
            <a:blip r:embed="rId5" cstate="print"/>
            <a:srcRect/>
            <a:stretch>
              <a:fillRect/>
            </a:stretch>
          </p:blipFill>
          <p:spPr bwMode="auto">
            <a:xfrm>
              <a:off x="4796" y="3368"/>
              <a:ext cx="964" cy="688"/>
            </a:xfrm>
            <a:prstGeom prst="rect">
              <a:avLst/>
            </a:prstGeom>
            <a:noFill/>
            <a:ln w="9525">
              <a:noFill/>
              <a:miter lim="800000"/>
              <a:headEnd/>
              <a:tailEnd/>
            </a:ln>
          </p:spPr>
        </p:pic>
        <p:pic>
          <p:nvPicPr>
            <p:cNvPr id="19480" name="Picture 17" descr="Schalenbau"/>
            <p:cNvPicPr>
              <a:picLocks noChangeAspect="1" noChangeArrowheads="1"/>
            </p:cNvPicPr>
            <p:nvPr/>
          </p:nvPicPr>
          <p:blipFill>
            <a:blip r:embed="rId6" cstate="print"/>
            <a:srcRect/>
            <a:stretch>
              <a:fillRect/>
            </a:stretch>
          </p:blipFill>
          <p:spPr bwMode="auto">
            <a:xfrm>
              <a:off x="0" y="3363"/>
              <a:ext cx="964" cy="692"/>
            </a:xfrm>
            <a:prstGeom prst="rect">
              <a:avLst/>
            </a:prstGeom>
            <a:noFill/>
            <a:ln w="9525">
              <a:noFill/>
              <a:miter lim="800000"/>
              <a:headEnd/>
              <a:tailEnd/>
            </a:ln>
          </p:spPr>
        </p:pic>
        <p:pic>
          <p:nvPicPr>
            <p:cNvPr id="19481" name="Picture 18" descr="Scherung"/>
            <p:cNvPicPr>
              <a:picLocks noChangeAspect="1" noChangeArrowheads="1"/>
            </p:cNvPicPr>
            <p:nvPr/>
          </p:nvPicPr>
          <p:blipFill>
            <a:blip r:embed="rId7" cstate="print"/>
            <a:srcRect/>
            <a:stretch>
              <a:fillRect/>
            </a:stretch>
          </p:blipFill>
          <p:spPr bwMode="auto">
            <a:xfrm>
              <a:off x="956" y="3369"/>
              <a:ext cx="965" cy="688"/>
            </a:xfrm>
            <a:prstGeom prst="rect">
              <a:avLst/>
            </a:prstGeom>
            <a:noFill/>
            <a:ln w="9525">
              <a:noFill/>
              <a:miter lim="800000"/>
              <a:headEnd/>
              <a:tailEnd/>
            </a:ln>
          </p:spPr>
        </p:pic>
        <p:pic>
          <p:nvPicPr>
            <p:cNvPr id="19482" name="Picture 19" descr="Erdbebensimulator - Fremdrechte"/>
            <p:cNvPicPr>
              <a:picLocks noChangeAspect="1" noChangeArrowheads="1"/>
            </p:cNvPicPr>
            <p:nvPr/>
          </p:nvPicPr>
          <p:blipFill>
            <a:blip r:embed="rId8" cstate="print"/>
            <a:srcRect/>
            <a:stretch>
              <a:fillRect/>
            </a:stretch>
          </p:blipFill>
          <p:spPr bwMode="auto">
            <a:xfrm>
              <a:off x="1909" y="3367"/>
              <a:ext cx="964" cy="691"/>
            </a:xfrm>
            <a:prstGeom prst="rect">
              <a:avLst/>
            </a:prstGeom>
            <a:noFill/>
            <a:ln w="9525">
              <a:noFill/>
              <a:miter lim="800000"/>
              <a:headEnd/>
              <a:tailEnd/>
            </a:ln>
          </p:spPr>
        </p:pic>
      </p:grpSp>
      <p:sp>
        <p:nvSpPr>
          <p:cNvPr id="19459" name="Rectangle 25"/>
          <p:cNvSpPr>
            <a:spLocks noChangeArrowheads="1"/>
          </p:cNvSpPr>
          <p:nvPr/>
        </p:nvSpPr>
        <p:spPr bwMode="auto">
          <a:xfrm>
            <a:off x="0" y="5181600"/>
            <a:ext cx="9144000" cy="206375"/>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19460" name="Rectangle 26"/>
          <p:cNvSpPr>
            <a:spLocks noChangeArrowheads="1"/>
          </p:cNvSpPr>
          <p:nvPr/>
        </p:nvSpPr>
        <p:spPr bwMode="auto">
          <a:xfrm>
            <a:off x="0" y="6421438"/>
            <a:ext cx="9144000" cy="85725"/>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19461" name="Picture 2" descr="Kopfbalken"/>
          <p:cNvPicPr>
            <a:picLocks noChangeAspect="1" noChangeArrowheads="1"/>
          </p:cNvPicPr>
          <p:nvPr/>
        </p:nvPicPr>
        <p:blipFill>
          <a:blip r:embed="rId9" cstate="print"/>
          <a:srcRect/>
          <a:stretch>
            <a:fillRect/>
          </a:stretch>
        </p:blipFill>
        <p:spPr bwMode="auto">
          <a:xfrm>
            <a:off x="0" y="0"/>
            <a:ext cx="9144000" cy="768350"/>
          </a:xfrm>
          <a:prstGeom prst="rect">
            <a:avLst/>
          </a:prstGeom>
          <a:noFill/>
          <a:ln w="9525">
            <a:noFill/>
            <a:miter lim="800000"/>
            <a:headEnd/>
            <a:tailEnd/>
          </a:ln>
        </p:spPr>
      </p:pic>
      <p:pic>
        <p:nvPicPr>
          <p:cNvPr id="19462" name="Picture 3" descr="Basislinie"/>
          <p:cNvPicPr>
            <a:picLocks noChangeAspect="1" noChangeArrowheads="1"/>
          </p:cNvPicPr>
          <p:nvPr/>
        </p:nvPicPr>
        <p:blipFill>
          <a:blip r:embed="rId10" cstate="print"/>
          <a:srcRect/>
          <a:stretch>
            <a:fillRect/>
          </a:stretch>
        </p:blipFill>
        <p:spPr bwMode="auto">
          <a:xfrm>
            <a:off x="0" y="6477000"/>
            <a:ext cx="9144000" cy="85725"/>
          </a:xfrm>
          <a:prstGeom prst="rect">
            <a:avLst/>
          </a:prstGeom>
          <a:noFill/>
          <a:ln w="9525">
            <a:noFill/>
            <a:miter lim="800000"/>
            <a:headEnd/>
            <a:tailEnd/>
          </a:ln>
        </p:spPr>
      </p:pic>
      <p:sp>
        <p:nvSpPr>
          <p:cNvPr id="19463"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Learning opportunities</a:t>
            </a:r>
          </a:p>
        </p:txBody>
      </p:sp>
      <p:pic>
        <p:nvPicPr>
          <p:cNvPr id="19464" name="Picture 5" descr="Kopfbalken-Logo"/>
          <p:cNvPicPr>
            <a:picLocks noChangeAspect="1" noChangeArrowheads="1"/>
          </p:cNvPicPr>
          <p:nvPr/>
        </p:nvPicPr>
        <p:blipFill>
          <a:blip r:embed="rId11" cstate="print"/>
          <a:srcRect/>
          <a:stretch>
            <a:fillRect/>
          </a:stretch>
        </p:blipFill>
        <p:spPr bwMode="auto">
          <a:xfrm>
            <a:off x="7023100" y="0"/>
            <a:ext cx="2120900" cy="755650"/>
          </a:xfrm>
          <a:prstGeom prst="rect">
            <a:avLst/>
          </a:prstGeom>
          <a:noFill/>
          <a:ln w="9525">
            <a:noFill/>
            <a:miter lim="800000"/>
            <a:headEnd/>
            <a:tailEnd/>
          </a:ln>
        </p:spPr>
      </p:pic>
      <p:pic>
        <p:nvPicPr>
          <p:cNvPr id="19465" name="Picture 6" descr="Logo_Schriftzug_2C"/>
          <p:cNvPicPr>
            <a:picLocks noChangeAspect="1" noChangeArrowheads="1"/>
          </p:cNvPicPr>
          <p:nvPr/>
        </p:nvPicPr>
        <p:blipFill>
          <a:blip r:embed="rId12" cstate="print"/>
          <a:srcRect/>
          <a:stretch>
            <a:fillRect/>
          </a:stretch>
        </p:blipFill>
        <p:spPr bwMode="auto">
          <a:xfrm>
            <a:off x="8532813" y="6569075"/>
            <a:ext cx="611187" cy="288925"/>
          </a:xfrm>
          <a:prstGeom prst="rect">
            <a:avLst/>
          </a:prstGeom>
          <a:noFill/>
          <a:ln w="9525">
            <a:noFill/>
            <a:miter lim="800000"/>
            <a:headEnd/>
            <a:tailEnd/>
          </a:ln>
        </p:spPr>
      </p:pic>
      <p:sp>
        <p:nvSpPr>
          <p:cNvPr id="19466" name="Text Box 8"/>
          <p:cNvSpPr txBox="1">
            <a:spLocks noChangeArrowheads="1"/>
          </p:cNvSpPr>
          <p:nvPr/>
        </p:nvSpPr>
        <p:spPr bwMode="auto">
          <a:xfrm>
            <a:off x="163513" y="912813"/>
            <a:ext cx="3571875" cy="400050"/>
          </a:xfrm>
          <a:prstGeom prst="rect">
            <a:avLst/>
          </a:prstGeom>
          <a:noFill/>
          <a:ln w="9525">
            <a:noFill/>
            <a:miter lim="800000"/>
            <a:headEnd/>
            <a:tailEnd/>
          </a:ln>
        </p:spPr>
        <p:txBody>
          <a:bodyPr wrap="none">
            <a:spAutoFit/>
          </a:bodyPr>
          <a:lstStyle/>
          <a:p>
            <a:r>
              <a:rPr lang="de-DE" sz="2000" b="1"/>
              <a:t>School children </a:t>
            </a:r>
            <a:r>
              <a:rPr lang="de-DE" sz="1400" b="1"/>
              <a:t>(from 11 yrs old)</a:t>
            </a:r>
          </a:p>
        </p:txBody>
      </p:sp>
      <p:sp>
        <p:nvSpPr>
          <p:cNvPr id="19467" name="Text Box 9"/>
          <p:cNvSpPr txBox="1">
            <a:spLocks noChangeArrowheads="1"/>
          </p:cNvSpPr>
          <p:nvPr/>
        </p:nvSpPr>
        <p:spPr bwMode="auto">
          <a:xfrm>
            <a:off x="566738" y="1503363"/>
            <a:ext cx="7943850" cy="923925"/>
          </a:xfrm>
          <a:prstGeom prst="rect">
            <a:avLst/>
          </a:prstGeom>
          <a:noFill/>
          <a:ln w="9525">
            <a:noFill/>
            <a:miter lim="800000"/>
            <a:headEnd/>
            <a:tailEnd/>
          </a:ln>
        </p:spPr>
        <p:txBody>
          <a:bodyPr wrap="none">
            <a:spAutoFit/>
          </a:bodyPr>
          <a:lstStyle/>
          <a:p>
            <a:r>
              <a:rPr lang="de-DE"/>
              <a:t>In class they engage with particular aspects of the System Earth. Learning</a:t>
            </a:r>
          </a:p>
          <a:p>
            <a:r>
              <a:rPr lang="de-DE"/>
              <a:t>modules of 3 hours duration offer an understanding of the basics and an </a:t>
            </a:r>
          </a:p>
          <a:p>
            <a:r>
              <a:rPr lang="de-DE"/>
              <a:t>insight to actual questions in geoscientific research.</a:t>
            </a:r>
          </a:p>
        </p:txBody>
      </p:sp>
      <p:grpSp>
        <p:nvGrpSpPr>
          <p:cNvPr id="19468" name="Group 22"/>
          <p:cNvGrpSpPr>
            <a:grpSpLocks/>
          </p:cNvGrpSpPr>
          <p:nvPr/>
        </p:nvGrpSpPr>
        <p:grpSpPr bwMode="auto">
          <a:xfrm>
            <a:off x="1447800" y="2679700"/>
            <a:ext cx="6651625" cy="2482850"/>
            <a:chOff x="912" y="1688"/>
            <a:chExt cx="4190" cy="1564"/>
          </a:xfrm>
        </p:grpSpPr>
        <p:sp>
          <p:nvSpPr>
            <p:cNvPr id="19473" name="Rectangle 10"/>
            <p:cNvSpPr>
              <a:spLocks noChangeArrowheads="1"/>
            </p:cNvSpPr>
            <p:nvPr/>
          </p:nvSpPr>
          <p:spPr bwMode="auto">
            <a:xfrm>
              <a:off x="956" y="1732"/>
              <a:ext cx="4146" cy="1520"/>
            </a:xfrm>
            <a:prstGeom prst="rect">
              <a:avLst/>
            </a:prstGeom>
            <a:solidFill>
              <a:schemeClr val="bg2"/>
            </a:solidFill>
            <a:ln w="9525">
              <a:noFill/>
              <a:miter lim="800000"/>
              <a:headEnd/>
              <a:tailEnd/>
            </a:ln>
          </p:spPr>
          <p:txBody>
            <a:bodyPr wrap="none" anchor="ctr"/>
            <a:lstStyle/>
            <a:p>
              <a:endParaRPr lang="de-DE"/>
            </a:p>
          </p:txBody>
        </p:sp>
        <p:sp>
          <p:nvSpPr>
            <p:cNvPr id="19474" name="Rectangle 11"/>
            <p:cNvSpPr>
              <a:spLocks noChangeArrowheads="1"/>
            </p:cNvSpPr>
            <p:nvPr/>
          </p:nvSpPr>
          <p:spPr bwMode="auto">
            <a:xfrm>
              <a:off x="912" y="1688"/>
              <a:ext cx="4146" cy="1520"/>
            </a:xfrm>
            <a:prstGeom prst="rect">
              <a:avLst/>
            </a:prstGeom>
            <a:solidFill>
              <a:srgbClr val="EE9845"/>
            </a:solidFill>
            <a:ln w="9525">
              <a:noFill/>
              <a:miter lim="800000"/>
              <a:headEnd/>
              <a:tailEnd/>
            </a:ln>
          </p:spPr>
          <p:txBody>
            <a:bodyPr wrap="none" anchor="ctr"/>
            <a:lstStyle/>
            <a:p>
              <a:endParaRPr lang="de-DE"/>
            </a:p>
          </p:txBody>
        </p:sp>
        <p:sp>
          <p:nvSpPr>
            <p:cNvPr id="20492" name="Text Box 12"/>
            <p:cNvSpPr txBox="1">
              <a:spLocks noChangeArrowheads="1"/>
            </p:cNvSpPr>
            <p:nvPr/>
          </p:nvSpPr>
          <p:spPr bwMode="auto">
            <a:xfrm>
              <a:off x="951" y="1720"/>
              <a:ext cx="3753" cy="1473"/>
            </a:xfrm>
            <a:prstGeom prst="rect">
              <a:avLst/>
            </a:prstGeom>
            <a:noFill/>
            <a:ln w="9525">
              <a:noFill/>
              <a:miter lim="800000"/>
              <a:headEnd/>
              <a:tailEnd/>
            </a:ln>
            <a:effectLst/>
          </p:spPr>
          <p:txBody>
            <a:bodyPr wrap="none">
              <a:spAutoFit/>
            </a:bodyPr>
            <a:lstStyle/>
            <a:p>
              <a:pPr>
                <a:defRPr/>
              </a:pPr>
              <a:r>
                <a:rPr lang="de-DE" b="1" u="sng" dirty="0">
                  <a:effectLst>
                    <a:outerShdw blurRad="38100" dist="38100" dir="2700000" algn="tl">
                      <a:srgbClr val="C0C0C0"/>
                    </a:outerShdw>
                  </a:effectLst>
                  <a:latin typeface="Arial" charset="0"/>
                  <a:cs typeface="+mn-cs"/>
                </a:rPr>
                <a:t>Learning </a:t>
              </a:r>
              <a:r>
                <a:rPr lang="de-DE" b="1" u="sng" dirty="0" err="1">
                  <a:effectLst>
                    <a:outerShdw blurRad="38100" dist="38100" dir="2700000" algn="tl">
                      <a:srgbClr val="C0C0C0"/>
                    </a:outerShdw>
                  </a:effectLst>
                  <a:latin typeface="Arial" charset="0"/>
                  <a:cs typeface="+mn-cs"/>
                </a:rPr>
                <a:t>modules</a:t>
              </a:r>
              <a:endParaRPr lang="de-DE" sz="800" dirty="0">
                <a:latin typeface="Arial" charset="0"/>
                <a:cs typeface="+mn-cs"/>
              </a:endParaRPr>
            </a:p>
            <a:p>
              <a:pPr>
                <a:buFontTx/>
                <a:buChar char="•"/>
                <a:defRPr/>
              </a:pPr>
              <a:r>
                <a:rPr lang="de-DE" sz="1600" dirty="0">
                  <a:latin typeface="Arial" charset="0"/>
                  <a:cs typeface="+mn-cs"/>
                </a:rPr>
                <a:t> </a:t>
              </a:r>
              <a:r>
                <a:rPr lang="de-DE" sz="1600" b="1" dirty="0">
                  <a:latin typeface="Arial" charset="0"/>
                  <a:cs typeface="+mn-cs"/>
                </a:rPr>
                <a:t>Rocks – </a:t>
              </a:r>
              <a:r>
                <a:rPr lang="de-DE" sz="1600" b="1" dirty="0" err="1">
                  <a:latin typeface="Arial" charset="0"/>
                  <a:cs typeface="+mn-cs"/>
                </a:rPr>
                <a:t>the</a:t>
              </a:r>
              <a:r>
                <a:rPr lang="de-DE" sz="1600" b="1" dirty="0">
                  <a:latin typeface="Arial" charset="0"/>
                  <a:cs typeface="+mn-cs"/>
                </a:rPr>
                <a:t> </a:t>
              </a:r>
              <a:r>
                <a:rPr lang="de-DE" sz="1600" b="1" dirty="0" err="1">
                  <a:latin typeface="Arial" charset="0"/>
                  <a:cs typeface="+mn-cs"/>
                </a:rPr>
                <a:t>base</a:t>
              </a:r>
              <a:r>
                <a:rPr lang="de-DE" sz="1600" b="1" dirty="0">
                  <a:latin typeface="Arial" charset="0"/>
                  <a:cs typeface="+mn-cs"/>
                </a:rPr>
                <a:t> </a:t>
              </a:r>
              <a:r>
                <a:rPr lang="de-DE" sz="1600" b="1" dirty="0" err="1">
                  <a:latin typeface="Arial" charset="0"/>
                  <a:cs typeface="+mn-cs"/>
                </a:rPr>
                <a:t>of</a:t>
              </a:r>
              <a:r>
                <a:rPr lang="de-DE" sz="1600" b="1" dirty="0">
                  <a:latin typeface="Arial" charset="0"/>
                  <a:cs typeface="+mn-cs"/>
                </a:rPr>
                <a:t> </a:t>
              </a:r>
              <a:r>
                <a:rPr lang="de-DE" sz="1600" b="1" dirty="0" err="1">
                  <a:latin typeface="Arial" charset="0"/>
                  <a:cs typeface="+mn-cs"/>
                </a:rPr>
                <a:t>the</a:t>
              </a:r>
              <a:r>
                <a:rPr lang="de-DE" sz="1600" b="1" dirty="0">
                  <a:latin typeface="Arial" charset="0"/>
                  <a:cs typeface="+mn-cs"/>
                </a:rPr>
                <a:t> </a:t>
              </a:r>
              <a:r>
                <a:rPr lang="de-DE" sz="1600" b="1" dirty="0" err="1">
                  <a:latin typeface="Arial" charset="0"/>
                  <a:cs typeface="+mn-cs"/>
                </a:rPr>
                <a:t>world</a:t>
              </a:r>
              <a:r>
                <a:rPr lang="de-DE" sz="1600" b="1" dirty="0">
                  <a:latin typeface="Arial" charset="0"/>
                  <a:cs typeface="+mn-cs"/>
                </a:rPr>
                <a:t> (</a:t>
              </a:r>
              <a:r>
                <a:rPr lang="de-DE" sz="1600" b="1" dirty="0">
                  <a:solidFill>
                    <a:srgbClr val="3399FF"/>
                  </a:solidFill>
                  <a:latin typeface="Arial" charset="0"/>
                  <a:cs typeface="+mn-cs"/>
                </a:rPr>
                <a:t>5,7</a:t>
              </a:r>
              <a:r>
                <a:rPr lang="de-DE" sz="1600" b="1" dirty="0">
                  <a:latin typeface="Arial" charset="0"/>
                  <a:cs typeface="+mn-cs"/>
                </a:rPr>
                <a:t> - </a:t>
              </a:r>
              <a:r>
                <a:rPr lang="de-DE" sz="1600" b="1" dirty="0">
                  <a:solidFill>
                    <a:srgbClr val="0033CC"/>
                  </a:solidFill>
                  <a:latin typeface="Arial" charset="0"/>
                  <a:cs typeface="+mn-cs"/>
                </a:rPr>
                <a:t>5,6,9</a:t>
              </a:r>
              <a:r>
                <a:rPr lang="de-DE" sz="1600" b="1" dirty="0">
                  <a:latin typeface="Arial" charset="0"/>
                  <a:cs typeface="+mn-cs"/>
                </a:rPr>
                <a:t> - </a:t>
              </a:r>
              <a:r>
                <a:rPr lang="de-DE" sz="1600" b="1" dirty="0">
                  <a:solidFill>
                    <a:srgbClr val="000066"/>
                  </a:solidFill>
                  <a:latin typeface="Arial" charset="0"/>
                  <a:cs typeface="+mn-cs"/>
                </a:rPr>
                <a:t>5</a:t>
              </a:r>
              <a:r>
                <a:rPr lang="de-DE" sz="1600" b="1" dirty="0">
                  <a:latin typeface="Arial" charset="0"/>
                  <a:cs typeface="+mn-cs"/>
                </a:rPr>
                <a:t>)</a:t>
              </a:r>
            </a:p>
            <a:p>
              <a:pPr>
                <a:buFontTx/>
                <a:buChar char="•"/>
                <a:defRPr/>
              </a:pPr>
              <a:r>
                <a:rPr lang="de-DE" sz="1600" b="1" dirty="0">
                  <a:latin typeface="Arial" charset="0"/>
                  <a:cs typeface="+mn-cs"/>
                </a:rPr>
                <a:t> Formation, </a:t>
              </a:r>
              <a:r>
                <a:rPr lang="de-DE" sz="1600" b="1" dirty="0" err="1">
                  <a:latin typeface="Arial" charset="0"/>
                  <a:cs typeface="+mn-cs"/>
                </a:rPr>
                <a:t>analysis</a:t>
              </a:r>
              <a:r>
                <a:rPr lang="de-DE" sz="1600" b="1" dirty="0">
                  <a:latin typeface="Arial" charset="0"/>
                  <a:cs typeface="+mn-cs"/>
                </a:rPr>
                <a:t> </a:t>
              </a:r>
              <a:r>
                <a:rPr lang="de-DE" sz="1600" b="1" dirty="0" err="1">
                  <a:latin typeface="Arial" charset="0"/>
                  <a:cs typeface="+mn-cs"/>
                </a:rPr>
                <a:t>and</a:t>
              </a:r>
              <a:r>
                <a:rPr lang="de-DE" sz="1600" b="1" dirty="0">
                  <a:latin typeface="Arial" charset="0"/>
                  <a:cs typeface="+mn-cs"/>
                </a:rPr>
                <a:t> </a:t>
              </a:r>
              <a:r>
                <a:rPr lang="de-DE" sz="1600" b="1" dirty="0" err="1">
                  <a:latin typeface="Arial" charset="0"/>
                  <a:cs typeface="+mn-cs"/>
                </a:rPr>
                <a:t>vulnerability</a:t>
              </a:r>
              <a:r>
                <a:rPr lang="de-DE" sz="1600" b="1" dirty="0">
                  <a:latin typeface="Arial" charset="0"/>
                  <a:cs typeface="+mn-cs"/>
                </a:rPr>
                <a:t> </a:t>
              </a:r>
              <a:r>
                <a:rPr lang="de-DE" sz="1600" b="1" dirty="0" err="1">
                  <a:latin typeface="Arial" charset="0"/>
                  <a:cs typeface="+mn-cs"/>
                </a:rPr>
                <a:t>of</a:t>
              </a:r>
              <a:r>
                <a:rPr lang="de-DE" sz="1600" b="1" dirty="0">
                  <a:latin typeface="Arial" charset="0"/>
                  <a:cs typeface="+mn-cs"/>
                </a:rPr>
                <a:t> </a:t>
              </a:r>
              <a:r>
                <a:rPr lang="de-DE" sz="1600" b="1" dirty="0" err="1">
                  <a:latin typeface="Arial" charset="0"/>
                  <a:cs typeface="+mn-cs"/>
                </a:rPr>
                <a:t>soils</a:t>
              </a:r>
              <a:r>
                <a:rPr lang="de-DE" sz="1600" b="1" dirty="0">
                  <a:latin typeface="Arial" charset="0"/>
                  <a:cs typeface="+mn-cs"/>
                </a:rPr>
                <a:t> (</a:t>
              </a:r>
              <a:r>
                <a:rPr lang="de-DE" sz="1600" b="1" dirty="0">
                  <a:solidFill>
                    <a:srgbClr val="3399FF"/>
                  </a:solidFill>
                  <a:latin typeface="Arial" charset="0"/>
                  <a:cs typeface="+mn-cs"/>
                </a:rPr>
                <a:t>5,7</a:t>
              </a:r>
              <a:r>
                <a:rPr lang="de-DE" sz="1600" b="1" dirty="0">
                  <a:latin typeface="Arial" charset="0"/>
                  <a:cs typeface="+mn-cs"/>
                </a:rPr>
                <a:t> - </a:t>
              </a:r>
              <a:r>
                <a:rPr lang="de-DE" sz="1600" b="1" dirty="0">
                  <a:solidFill>
                    <a:srgbClr val="0033CC"/>
                  </a:solidFill>
                  <a:latin typeface="Arial" charset="0"/>
                  <a:cs typeface="+mn-cs"/>
                </a:rPr>
                <a:t>7,9</a:t>
              </a:r>
              <a:r>
                <a:rPr lang="de-DE" sz="1600" b="1" dirty="0">
                  <a:latin typeface="Arial" charset="0"/>
                  <a:cs typeface="+mn-cs"/>
                </a:rPr>
                <a:t> - </a:t>
              </a:r>
              <a:r>
                <a:rPr lang="de-DE" sz="1600" b="1" dirty="0">
                  <a:solidFill>
                    <a:srgbClr val="000066"/>
                  </a:solidFill>
                  <a:latin typeface="Arial" charset="0"/>
                  <a:cs typeface="+mn-cs"/>
                </a:rPr>
                <a:t>5</a:t>
              </a:r>
              <a:r>
                <a:rPr lang="de-DE" sz="1600" b="1" dirty="0">
                  <a:latin typeface="Arial" charset="0"/>
                  <a:cs typeface="+mn-cs"/>
                </a:rPr>
                <a:t>)</a:t>
              </a:r>
            </a:p>
            <a:p>
              <a:pPr>
                <a:buFontTx/>
                <a:buChar char="•"/>
                <a:defRPr/>
              </a:pPr>
              <a:r>
                <a:rPr lang="de-DE" sz="1600" b="1" dirty="0">
                  <a:latin typeface="Arial" charset="0"/>
                  <a:cs typeface="+mn-cs"/>
                </a:rPr>
                <a:t> Plate </a:t>
              </a:r>
              <a:r>
                <a:rPr lang="de-DE" sz="1600" b="1" dirty="0" err="1">
                  <a:latin typeface="Arial" charset="0"/>
                  <a:cs typeface="+mn-cs"/>
                </a:rPr>
                <a:t>tectonics</a:t>
              </a:r>
              <a:r>
                <a:rPr lang="de-DE" sz="1600" b="1" dirty="0">
                  <a:latin typeface="Arial" charset="0"/>
                  <a:cs typeface="+mn-cs"/>
                </a:rPr>
                <a:t> (</a:t>
              </a:r>
              <a:r>
                <a:rPr lang="de-DE" sz="1600" b="1" dirty="0">
                  <a:solidFill>
                    <a:srgbClr val="3399FF"/>
                  </a:solidFill>
                  <a:latin typeface="Arial" charset="0"/>
                  <a:cs typeface="+mn-cs"/>
                </a:rPr>
                <a:t>5</a:t>
              </a:r>
              <a:r>
                <a:rPr lang="de-DE" sz="1600" b="1" dirty="0">
                  <a:latin typeface="Arial" charset="0"/>
                  <a:cs typeface="+mn-cs"/>
                </a:rPr>
                <a:t> - </a:t>
              </a:r>
              <a:r>
                <a:rPr lang="de-DE" sz="1600" b="1" dirty="0">
                  <a:solidFill>
                    <a:srgbClr val="0033CC"/>
                  </a:solidFill>
                  <a:latin typeface="Arial" charset="0"/>
                  <a:cs typeface="+mn-cs"/>
                </a:rPr>
                <a:t>5,7,8,9</a:t>
              </a:r>
              <a:r>
                <a:rPr lang="de-DE" sz="1600" b="1" dirty="0">
                  <a:latin typeface="Arial" charset="0"/>
                  <a:cs typeface="+mn-cs"/>
                </a:rPr>
                <a:t> - </a:t>
              </a:r>
              <a:r>
                <a:rPr lang="de-DE" sz="1600" b="1" dirty="0">
                  <a:solidFill>
                    <a:srgbClr val="000066"/>
                  </a:solidFill>
                  <a:latin typeface="Arial" charset="0"/>
                  <a:cs typeface="+mn-cs"/>
                </a:rPr>
                <a:t>5,10,11</a:t>
              </a:r>
              <a:r>
                <a:rPr lang="de-DE" sz="1600" b="1" dirty="0">
                  <a:latin typeface="Arial" charset="0"/>
                  <a:cs typeface="+mn-cs"/>
                </a:rPr>
                <a:t>)</a:t>
              </a:r>
            </a:p>
            <a:p>
              <a:pPr>
                <a:buFontTx/>
                <a:buChar char="•"/>
                <a:defRPr/>
              </a:pPr>
              <a:r>
                <a:rPr lang="de-DE" sz="1600" b="1" dirty="0">
                  <a:latin typeface="Arial" charset="0"/>
                  <a:cs typeface="+mn-cs"/>
                </a:rPr>
                <a:t> </a:t>
              </a:r>
              <a:r>
                <a:rPr lang="de-DE" sz="1600" b="1" dirty="0" err="1">
                  <a:latin typeface="Arial" charset="0"/>
                  <a:cs typeface="+mn-cs"/>
                </a:rPr>
                <a:t>Tectonics</a:t>
              </a:r>
              <a:r>
                <a:rPr lang="de-DE" sz="1600" b="1" dirty="0">
                  <a:latin typeface="Arial" charset="0"/>
                  <a:cs typeface="+mn-cs"/>
                </a:rPr>
                <a:t> </a:t>
              </a:r>
              <a:r>
                <a:rPr lang="de-DE" sz="1200" b="1" dirty="0">
                  <a:latin typeface="Arial" charset="0"/>
                  <a:cs typeface="+mn-cs"/>
                </a:rPr>
                <a:t>(</a:t>
              </a:r>
              <a:r>
                <a:rPr lang="de-DE" sz="1200" b="1" dirty="0" err="1">
                  <a:latin typeface="Arial" charset="0"/>
                  <a:cs typeface="+mn-cs"/>
                </a:rPr>
                <a:t>orogeny</a:t>
              </a:r>
              <a:r>
                <a:rPr lang="de-DE" sz="1200" b="1" dirty="0">
                  <a:latin typeface="Arial" charset="0"/>
                  <a:cs typeface="+mn-cs"/>
                </a:rPr>
                <a:t>, </a:t>
              </a:r>
              <a:r>
                <a:rPr lang="de-DE" sz="1200" b="1" dirty="0" err="1">
                  <a:latin typeface="Arial" charset="0"/>
                  <a:cs typeface="+mn-cs"/>
                </a:rPr>
                <a:t>rifting</a:t>
              </a:r>
              <a:r>
                <a:rPr lang="de-DE" sz="1200" b="1" dirty="0">
                  <a:latin typeface="Arial" charset="0"/>
                  <a:cs typeface="+mn-cs"/>
                </a:rPr>
                <a:t>, </a:t>
              </a:r>
              <a:r>
                <a:rPr lang="de-DE" sz="1200" b="1" dirty="0" err="1">
                  <a:latin typeface="Arial" charset="0"/>
                  <a:cs typeface="+mn-cs"/>
                </a:rPr>
                <a:t>faulting</a:t>
              </a:r>
              <a:r>
                <a:rPr lang="de-DE" sz="1200" b="1" dirty="0">
                  <a:latin typeface="Arial" charset="0"/>
                  <a:cs typeface="+mn-cs"/>
                </a:rPr>
                <a:t>)</a:t>
              </a:r>
              <a:r>
                <a:rPr lang="de-DE" sz="1600" b="1" dirty="0">
                  <a:latin typeface="Arial" charset="0"/>
                  <a:cs typeface="+mn-cs"/>
                </a:rPr>
                <a:t> (</a:t>
              </a:r>
              <a:r>
                <a:rPr lang="de-DE" sz="1600" b="1" dirty="0">
                  <a:solidFill>
                    <a:srgbClr val="3399FF"/>
                  </a:solidFill>
                  <a:latin typeface="Arial" charset="0"/>
                  <a:cs typeface="+mn-cs"/>
                </a:rPr>
                <a:t>5</a:t>
              </a:r>
              <a:r>
                <a:rPr lang="de-DE" sz="1600" b="1" dirty="0">
                  <a:latin typeface="Arial" charset="0"/>
                  <a:cs typeface="+mn-cs"/>
                </a:rPr>
                <a:t> - </a:t>
              </a:r>
              <a:r>
                <a:rPr lang="de-DE" sz="1600" b="1" dirty="0">
                  <a:solidFill>
                    <a:srgbClr val="0033CC"/>
                  </a:solidFill>
                  <a:latin typeface="Arial" charset="0"/>
                  <a:cs typeface="+mn-cs"/>
                </a:rPr>
                <a:t>5,7,8,9</a:t>
              </a:r>
              <a:r>
                <a:rPr lang="de-DE" sz="1600" b="1" dirty="0">
                  <a:latin typeface="Arial" charset="0"/>
                  <a:cs typeface="+mn-cs"/>
                </a:rPr>
                <a:t> - </a:t>
              </a:r>
              <a:r>
                <a:rPr lang="de-DE" sz="1600" b="1" dirty="0">
                  <a:solidFill>
                    <a:srgbClr val="000066"/>
                  </a:solidFill>
                  <a:latin typeface="Arial" charset="0"/>
                  <a:cs typeface="+mn-cs"/>
                </a:rPr>
                <a:t>10,11</a:t>
              </a:r>
              <a:r>
                <a:rPr lang="de-DE" sz="1600" b="1" dirty="0">
                  <a:latin typeface="Arial" charset="0"/>
                  <a:cs typeface="+mn-cs"/>
                </a:rPr>
                <a:t>)</a:t>
              </a:r>
            </a:p>
            <a:p>
              <a:pPr>
                <a:buFontTx/>
                <a:buChar char="•"/>
                <a:defRPr/>
              </a:pPr>
              <a:r>
                <a:rPr lang="de-DE" sz="1600" b="1" dirty="0">
                  <a:latin typeface="Arial" charset="0"/>
                  <a:cs typeface="+mn-cs"/>
                </a:rPr>
                <a:t> </a:t>
              </a:r>
              <a:r>
                <a:rPr lang="de-DE" sz="1600" b="1" dirty="0" err="1">
                  <a:latin typeface="Arial" charset="0"/>
                  <a:cs typeface="+mn-cs"/>
                </a:rPr>
                <a:t>Energy</a:t>
              </a:r>
              <a:r>
                <a:rPr lang="de-DE" sz="1600" b="1" dirty="0">
                  <a:latin typeface="Arial" charset="0"/>
                  <a:cs typeface="+mn-cs"/>
                </a:rPr>
                <a:t> </a:t>
              </a:r>
              <a:r>
                <a:rPr lang="de-DE" sz="1600" b="1" dirty="0" err="1">
                  <a:latin typeface="Arial" charset="0"/>
                  <a:cs typeface="+mn-cs"/>
                </a:rPr>
                <a:t>ressources</a:t>
              </a:r>
              <a:r>
                <a:rPr lang="de-DE" sz="1600" b="1" dirty="0">
                  <a:latin typeface="Arial" charset="0"/>
                  <a:cs typeface="+mn-cs"/>
                </a:rPr>
                <a:t> (</a:t>
              </a:r>
              <a:r>
                <a:rPr lang="de-DE" sz="1600" b="1" dirty="0">
                  <a:solidFill>
                    <a:srgbClr val="3399FF"/>
                  </a:solidFill>
                  <a:latin typeface="Arial" charset="0"/>
                  <a:cs typeface="+mn-cs"/>
                </a:rPr>
                <a:t>9</a:t>
              </a:r>
              <a:r>
                <a:rPr lang="de-DE" sz="1600" b="1" dirty="0">
                  <a:latin typeface="Arial" charset="0"/>
                  <a:cs typeface="+mn-cs"/>
                </a:rPr>
                <a:t> - </a:t>
              </a:r>
              <a:r>
                <a:rPr lang="de-DE" sz="1600" b="1" dirty="0">
                  <a:solidFill>
                    <a:srgbClr val="0033CC"/>
                  </a:solidFill>
                  <a:latin typeface="Arial" charset="0"/>
                  <a:cs typeface="+mn-cs"/>
                </a:rPr>
                <a:t>6,7,9</a:t>
              </a:r>
              <a:r>
                <a:rPr lang="de-DE" sz="1600" b="1" dirty="0">
                  <a:latin typeface="Arial" charset="0"/>
                  <a:cs typeface="+mn-cs"/>
                </a:rPr>
                <a:t> - </a:t>
              </a:r>
              <a:r>
                <a:rPr lang="de-DE" sz="1600" b="1" dirty="0">
                  <a:solidFill>
                    <a:srgbClr val="000066"/>
                  </a:solidFill>
                  <a:latin typeface="Arial" charset="0"/>
                  <a:cs typeface="+mn-cs"/>
                </a:rPr>
                <a:t>7,11</a:t>
              </a:r>
              <a:r>
                <a:rPr lang="de-DE" sz="1600" b="1" dirty="0">
                  <a:latin typeface="Arial" charset="0"/>
                  <a:cs typeface="+mn-cs"/>
                </a:rPr>
                <a:t>)</a:t>
              </a:r>
            </a:p>
            <a:p>
              <a:pPr>
                <a:buFontTx/>
                <a:buChar char="•"/>
                <a:defRPr/>
              </a:pPr>
              <a:r>
                <a:rPr lang="de-DE" sz="1600" b="1" dirty="0">
                  <a:latin typeface="Arial" charset="0"/>
                  <a:cs typeface="+mn-cs"/>
                </a:rPr>
                <a:t> Natural </a:t>
              </a:r>
              <a:r>
                <a:rPr lang="de-DE" sz="1600" b="1" dirty="0" err="1">
                  <a:latin typeface="Arial" charset="0"/>
                  <a:cs typeface="+mn-cs"/>
                </a:rPr>
                <a:t>ressources</a:t>
              </a:r>
              <a:r>
                <a:rPr lang="de-DE" sz="1600" b="1" dirty="0">
                  <a:latin typeface="Arial" charset="0"/>
                  <a:cs typeface="+mn-cs"/>
                </a:rPr>
                <a:t> (</a:t>
              </a:r>
              <a:r>
                <a:rPr lang="de-DE" sz="1600" b="1" dirty="0">
                  <a:solidFill>
                    <a:srgbClr val="3399FF"/>
                  </a:solidFill>
                  <a:latin typeface="Arial" charset="0"/>
                  <a:cs typeface="+mn-cs"/>
                </a:rPr>
                <a:t>9</a:t>
              </a:r>
              <a:r>
                <a:rPr lang="de-DE" sz="1600" b="1" dirty="0">
                  <a:latin typeface="Arial" charset="0"/>
                  <a:cs typeface="+mn-cs"/>
                </a:rPr>
                <a:t> - </a:t>
              </a:r>
              <a:r>
                <a:rPr lang="de-DE" sz="1600" b="1" dirty="0">
                  <a:solidFill>
                    <a:srgbClr val="0033CC"/>
                  </a:solidFill>
                  <a:latin typeface="Arial" charset="0"/>
                  <a:cs typeface="+mn-cs"/>
                </a:rPr>
                <a:t>6,7,9</a:t>
              </a:r>
              <a:r>
                <a:rPr lang="de-DE" sz="1600" b="1" dirty="0">
                  <a:latin typeface="Arial" charset="0"/>
                  <a:cs typeface="+mn-cs"/>
                </a:rPr>
                <a:t> - </a:t>
              </a:r>
              <a:r>
                <a:rPr lang="de-DE" sz="1600" b="1" dirty="0">
                  <a:solidFill>
                    <a:srgbClr val="000066"/>
                  </a:solidFill>
                  <a:latin typeface="Arial" charset="0"/>
                  <a:cs typeface="+mn-cs"/>
                </a:rPr>
                <a:t>7,8,11</a:t>
              </a:r>
              <a:r>
                <a:rPr lang="de-DE" sz="1600" b="1" dirty="0">
                  <a:latin typeface="Arial" charset="0"/>
                  <a:cs typeface="+mn-cs"/>
                </a:rPr>
                <a:t>)</a:t>
              </a:r>
            </a:p>
            <a:p>
              <a:pPr>
                <a:buFontTx/>
                <a:buChar char="•"/>
                <a:defRPr/>
              </a:pPr>
              <a:r>
                <a:rPr lang="de-DE" sz="1600" b="1" dirty="0">
                  <a:latin typeface="Arial" charset="0"/>
                  <a:cs typeface="+mn-cs"/>
                </a:rPr>
                <a:t> </a:t>
              </a:r>
              <a:r>
                <a:rPr lang="de-DE" sz="1600" b="1" dirty="0" err="1">
                  <a:latin typeface="Arial" charset="0"/>
                  <a:cs typeface="+mn-cs"/>
                </a:rPr>
                <a:t>Volcanism</a:t>
              </a:r>
              <a:r>
                <a:rPr lang="de-DE" sz="1600" b="1" dirty="0">
                  <a:latin typeface="Arial" charset="0"/>
                  <a:cs typeface="+mn-cs"/>
                </a:rPr>
                <a:t> (</a:t>
              </a:r>
              <a:r>
                <a:rPr lang="de-DE" sz="1600" b="1" dirty="0">
                  <a:solidFill>
                    <a:srgbClr val="0033CC"/>
                  </a:solidFill>
                  <a:latin typeface="Arial" charset="0"/>
                  <a:cs typeface="+mn-cs"/>
                </a:rPr>
                <a:t>5,7,8,9</a:t>
              </a:r>
              <a:r>
                <a:rPr lang="de-DE" sz="1600" b="1" dirty="0">
                  <a:latin typeface="Arial" charset="0"/>
                  <a:cs typeface="+mn-cs"/>
                </a:rPr>
                <a:t> - </a:t>
              </a:r>
              <a:r>
                <a:rPr lang="de-DE" sz="1600" b="1" dirty="0">
                  <a:solidFill>
                    <a:srgbClr val="000066"/>
                  </a:solidFill>
                  <a:latin typeface="Arial" charset="0"/>
                  <a:cs typeface="+mn-cs"/>
                </a:rPr>
                <a:t>7,10,11</a:t>
              </a:r>
              <a:r>
                <a:rPr lang="de-DE" sz="1600" b="1" dirty="0">
                  <a:latin typeface="Arial" charset="0"/>
                  <a:cs typeface="+mn-cs"/>
                </a:rPr>
                <a:t>)</a:t>
              </a:r>
            </a:p>
            <a:p>
              <a:pPr>
                <a:buFontTx/>
                <a:buChar char="•"/>
                <a:defRPr/>
              </a:pPr>
              <a:r>
                <a:rPr lang="de-DE" sz="1600" b="1" dirty="0">
                  <a:latin typeface="Arial" charset="0"/>
                  <a:cs typeface="+mn-cs"/>
                </a:rPr>
                <a:t> </a:t>
              </a:r>
              <a:r>
                <a:rPr lang="de-DE" sz="1600" b="1" dirty="0" err="1">
                  <a:latin typeface="Arial" charset="0"/>
                  <a:cs typeface="+mn-cs"/>
                </a:rPr>
                <a:t>Earthquakes</a:t>
              </a:r>
              <a:r>
                <a:rPr lang="de-DE" sz="1600" b="1" dirty="0">
                  <a:latin typeface="Arial" charset="0"/>
                  <a:cs typeface="+mn-cs"/>
                </a:rPr>
                <a:t> (</a:t>
              </a:r>
              <a:r>
                <a:rPr lang="de-DE" sz="1600" b="1" dirty="0">
                  <a:solidFill>
                    <a:srgbClr val="0033CC"/>
                  </a:solidFill>
                  <a:latin typeface="Arial" charset="0"/>
                  <a:cs typeface="+mn-cs"/>
                </a:rPr>
                <a:t>5,7,8,9</a:t>
              </a:r>
              <a:r>
                <a:rPr lang="de-DE" sz="1600" b="1" dirty="0">
                  <a:latin typeface="Arial" charset="0"/>
                  <a:cs typeface="+mn-cs"/>
                </a:rPr>
                <a:t> - </a:t>
              </a:r>
              <a:r>
                <a:rPr lang="de-DE" sz="1600" b="1" dirty="0">
                  <a:solidFill>
                    <a:srgbClr val="000066"/>
                  </a:solidFill>
                  <a:latin typeface="Arial" charset="0"/>
                  <a:cs typeface="+mn-cs"/>
                </a:rPr>
                <a:t>7,10,11</a:t>
              </a:r>
              <a:r>
                <a:rPr lang="de-DE" sz="1600" b="1" dirty="0">
                  <a:latin typeface="Arial" charset="0"/>
                  <a:cs typeface="+mn-cs"/>
                </a:rPr>
                <a:t>)</a:t>
              </a:r>
            </a:p>
          </p:txBody>
        </p:sp>
        <p:sp>
          <p:nvSpPr>
            <p:cNvPr id="19476" name="Text Box 21"/>
            <p:cNvSpPr txBox="1">
              <a:spLocks noChangeArrowheads="1"/>
            </p:cNvSpPr>
            <p:nvPr/>
          </p:nvSpPr>
          <p:spPr bwMode="auto">
            <a:xfrm>
              <a:off x="3978" y="2940"/>
              <a:ext cx="1014" cy="218"/>
            </a:xfrm>
            <a:prstGeom prst="rect">
              <a:avLst/>
            </a:prstGeom>
            <a:noFill/>
            <a:ln w="9525">
              <a:solidFill>
                <a:schemeClr val="tx1"/>
              </a:solidFill>
              <a:miter lim="800000"/>
              <a:headEnd/>
              <a:tailEnd/>
            </a:ln>
          </p:spPr>
          <p:txBody>
            <a:bodyPr>
              <a:spAutoFit/>
            </a:bodyPr>
            <a:lstStyle/>
            <a:p>
              <a:pPr>
                <a:spcBef>
                  <a:spcPct val="50000"/>
                </a:spcBef>
              </a:pPr>
              <a:r>
                <a:rPr lang="de-DE" sz="1600" b="1">
                  <a:solidFill>
                    <a:srgbClr val="3399FF"/>
                  </a:solidFill>
                </a:rPr>
                <a:t>HS</a:t>
              </a:r>
              <a:r>
                <a:rPr lang="de-DE" sz="1600" b="1"/>
                <a:t> - </a:t>
              </a:r>
              <a:r>
                <a:rPr lang="de-DE" sz="1600" b="1">
                  <a:solidFill>
                    <a:srgbClr val="0000FF"/>
                  </a:solidFill>
                </a:rPr>
                <a:t>RS</a:t>
              </a:r>
              <a:r>
                <a:rPr lang="de-DE" sz="1600" b="1"/>
                <a:t> - </a:t>
              </a:r>
              <a:r>
                <a:rPr lang="de-DE" sz="1600" b="1">
                  <a:solidFill>
                    <a:srgbClr val="000066"/>
                  </a:solidFill>
                </a:rPr>
                <a:t>Gym</a:t>
              </a:r>
            </a:p>
          </p:txBody>
        </p:sp>
      </p:grpSp>
      <p:pic>
        <p:nvPicPr>
          <p:cNvPr id="19469" name="Picture 23" descr="Logo SchulLaborBayern"/>
          <p:cNvPicPr>
            <a:picLocks noChangeAspect="1" noChangeArrowheads="1"/>
          </p:cNvPicPr>
          <p:nvPr/>
        </p:nvPicPr>
        <p:blipFill>
          <a:blip r:embed="rId13" cstate="print"/>
          <a:srcRect/>
          <a:stretch>
            <a:fillRect/>
          </a:stretch>
        </p:blipFill>
        <p:spPr bwMode="auto">
          <a:xfrm>
            <a:off x="8147050" y="6569075"/>
            <a:ext cx="366713" cy="288925"/>
          </a:xfrm>
          <a:prstGeom prst="rect">
            <a:avLst/>
          </a:prstGeom>
          <a:noFill/>
          <a:ln w="9525">
            <a:noFill/>
            <a:miter lim="800000"/>
            <a:headEnd/>
            <a:tailEnd/>
          </a:ln>
        </p:spPr>
      </p:pic>
      <p:sp>
        <p:nvSpPr>
          <p:cNvPr id="26" name="Legende mit Linie 2 25"/>
          <p:cNvSpPr/>
          <p:nvPr/>
        </p:nvSpPr>
        <p:spPr>
          <a:xfrm>
            <a:off x="6129338" y="2387600"/>
            <a:ext cx="1812925" cy="439738"/>
          </a:xfrm>
          <a:prstGeom prst="borderCallout2">
            <a:avLst>
              <a:gd name="adj1" fmla="val 99519"/>
              <a:gd name="adj2" fmla="val 546"/>
              <a:gd name="adj3" fmla="val 99519"/>
              <a:gd name="adj4" fmla="val -11527"/>
              <a:gd name="adj5" fmla="val 152884"/>
              <a:gd name="adj6" fmla="val -13957"/>
            </a:avLst>
          </a:prstGeom>
          <a:solidFill>
            <a:schemeClr val="bg1">
              <a:lumMod val="9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dirty="0">
                <a:solidFill>
                  <a:srgbClr val="000000"/>
                </a:solidFill>
              </a:rPr>
              <a:t>5th </a:t>
            </a:r>
            <a:r>
              <a:rPr lang="de-DE" sz="1200" dirty="0" err="1">
                <a:solidFill>
                  <a:srgbClr val="000000"/>
                </a:solidFill>
              </a:rPr>
              <a:t>year</a:t>
            </a:r>
            <a:r>
              <a:rPr lang="de-DE" sz="1200" dirty="0">
                <a:solidFill>
                  <a:srgbClr val="000000"/>
                </a:solidFill>
              </a:rPr>
              <a:t> in </a:t>
            </a:r>
            <a:r>
              <a:rPr lang="de-DE" sz="1200" dirty="0" err="1">
                <a:solidFill>
                  <a:srgbClr val="000000"/>
                </a:solidFill>
              </a:rPr>
              <a:t>school</a:t>
            </a:r>
            <a:r>
              <a:rPr lang="de-DE" sz="1200" dirty="0">
                <a:solidFill>
                  <a:srgbClr val="000000"/>
                </a:solidFill>
              </a:rPr>
              <a:t>, on </a:t>
            </a:r>
            <a:r>
              <a:rPr lang="de-DE" sz="1200" dirty="0" err="1">
                <a:solidFill>
                  <a:srgbClr val="000000"/>
                </a:solidFill>
              </a:rPr>
              <a:t>highest</a:t>
            </a:r>
            <a:r>
              <a:rPr lang="de-DE" sz="1200" dirty="0">
                <a:solidFill>
                  <a:srgbClr val="000000"/>
                </a:solidFill>
              </a:rPr>
              <a:t> </a:t>
            </a:r>
            <a:r>
              <a:rPr lang="de-DE" sz="1200" dirty="0" err="1">
                <a:solidFill>
                  <a:srgbClr val="000000"/>
                </a:solidFill>
              </a:rPr>
              <a:t>intellectual</a:t>
            </a:r>
            <a:r>
              <a:rPr lang="de-DE" sz="1200" dirty="0">
                <a:solidFill>
                  <a:srgbClr val="000000"/>
                </a:solidFill>
              </a:rPr>
              <a:t> </a:t>
            </a:r>
            <a:r>
              <a:rPr lang="de-DE" sz="1200" dirty="0" err="1">
                <a:solidFill>
                  <a:srgbClr val="000000"/>
                </a:solidFill>
              </a:rPr>
              <a:t>level</a:t>
            </a:r>
            <a:endParaRPr lang="de-DE" sz="1200" dirty="0">
              <a:solidFill>
                <a:srgbClr val="000000"/>
              </a:solidFill>
            </a:endParaRPr>
          </a:p>
        </p:txBody>
      </p:sp>
      <p:sp>
        <p:nvSpPr>
          <p:cNvPr id="19471" name="Text Box 26"/>
          <p:cNvSpPr txBox="1">
            <a:spLocks noChangeArrowheads="1"/>
          </p:cNvSpPr>
          <p:nvPr/>
        </p:nvSpPr>
        <p:spPr bwMode="auto">
          <a:xfrm>
            <a:off x="8789988" y="0"/>
            <a:ext cx="354012" cy="276225"/>
          </a:xfrm>
          <a:prstGeom prst="rect">
            <a:avLst/>
          </a:prstGeom>
          <a:noFill/>
          <a:ln w="9525">
            <a:noFill/>
            <a:miter lim="800000"/>
            <a:headEnd/>
            <a:tailEnd/>
          </a:ln>
        </p:spPr>
        <p:txBody>
          <a:bodyPr wrap="none">
            <a:spAutoFit/>
          </a:bodyPr>
          <a:lstStyle/>
          <a:p>
            <a:pPr algn="r"/>
            <a:r>
              <a:rPr lang="de-DE" sz="1200">
                <a:solidFill>
                  <a:schemeClr val="bg1"/>
                </a:solidFill>
              </a:rPr>
              <a:t>17</a:t>
            </a:r>
          </a:p>
        </p:txBody>
      </p:sp>
      <p:sp>
        <p:nvSpPr>
          <p:cNvPr id="27"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9"/>
          <p:cNvSpPr txBox="1">
            <a:spLocks noChangeArrowheads="1"/>
          </p:cNvSpPr>
          <p:nvPr/>
        </p:nvSpPr>
        <p:spPr bwMode="auto">
          <a:xfrm>
            <a:off x="566738" y="1503363"/>
            <a:ext cx="7943850" cy="923925"/>
          </a:xfrm>
          <a:prstGeom prst="rect">
            <a:avLst/>
          </a:prstGeom>
          <a:noFill/>
          <a:ln w="9525">
            <a:noFill/>
            <a:miter lim="800000"/>
            <a:headEnd/>
            <a:tailEnd/>
          </a:ln>
        </p:spPr>
        <p:txBody>
          <a:bodyPr wrap="none">
            <a:spAutoFit/>
          </a:bodyPr>
          <a:lstStyle/>
          <a:p>
            <a:r>
              <a:rPr lang="de-DE"/>
              <a:t>In class they engage with particular aspects of the System Earth. Learning</a:t>
            </a:r>
          </a:p>
          <a:p>
            <a:r>
              <a:rPr lang="de-DE"/>
              <a:t>modules of 3 hours duration offer an understanding of the basics and an </a:t>
            </a:r>
          </a:p>
          <a:p>
            <a:r>
              <a:rPr lang="de-DE"/>
              <a:t>insight to actual questions in geoscientific research.</a:t>
            </a:r>
          </a:p>
        </p:txBody>
      </p:sp>
      <p:grpSp>
        <p:nvGrpSpPr>
          <p:cNvPr id="20483" name="Group 23"/>
          <p:cNvGrpSpPr>
            <a:grpSpLocks/>
          </p:cNvGrpSpPr>
          <p:nvPr/>
        </p:nvGrpSpPr>
        <p:grpSpPr bwMode="auto">
          <a:xfrm>
            <a:off x="952500" y="5262563"/>
            <a:ext cx="7221538" cy="1177925"/>
            <a:chOff x="600" y="3315"/>
            <a:chExt cx="4549" cy="742"/>
          </a:xfrm>
        </p:grpSpPr>
        <p:pic>
          <p:nvPicPr>
            <p:cNvPr id="20499" name="Picture 14" descr="KinderAufZeitstrahl-Steiner"/>
            <p:cNvPicPr>
              <a:picLocks noChangeAspect="1" noChangeArrowheads="1"/>
            </p:cNvPicPr>
            <p:nvPr/>
          </p:nvPicPr>
          <p:blipFill>
            <a:blip r:embed="rId3" cstate="print">
              <a:lum bright="6000"/>
            </a:blip>
            <a:srcRect/>
            <a:stretch>
              <a:fillRect/>
            </a:stretch>
          </p:blipFill>
          <p:spPr bwMode="auto">
            <a:xfrm>
              <a:off x="600" y="3326"/>
              <a:ext cx="975" cy="731"/>
            </a:xfrm>
            <a:prstGeom prst="rect">
              <a:avLst/>
            </a:prstGeom>
            <a:noFill/>
            <a:ln w="9525">
              <a:noFill/>
              <a:miter lim="800000"/>
              <a:headEnd/>
              <a:tailEnd/>
            </a:ln>
          </p:spPr>
        </p:pic>
        <p:pic>
          <p:nvPicPr>
            <p:cNvPr id="20500" name="Picture 15" descr="Führung Bohrtechnik - Fremdrechte"/>
            <p:cNvPicPr>
              <a:picLocks noChangeAspect="1" noChangeArrowheads="1"/>
            </p:cNvPicPr>
            <p:nvPr/>
          </p:nvPicPr>
          <p:blipFill>
            <a:blip r:embed="rId4" cstate="print"/>
            <a:srcRect/>
            <a:stretch>
              <a:fillRect/>
            </a:stretch>
          </p:blipFill>
          <p:spPr bwMode="auto">
            <a:xfrm>
              <a:off x="1598" y="3325"/>
              <a:ext cx="975" cy="731"/>
            </a:xfrm>
            <a:prstGeom prst="rect">
              <a:avLst/>
            </a:prstGeom>
            <a:noFill/>
            <a:ln w="9525">
              <a:noFill/>
              <a:miter lim="800000"/>
              <a:headEnd/>
              <a:tailEnd/>
            </a:ln>
          </p:spPr>
        </p:pic>
        <p:pic>
          <p:nvPicPr>
            <p:cNvPr id="20501" name="Picture 16" descr="Geländeführung Boden"/>
            <p:cNvPicPr>
              <a:picLocks noChangeAspect="1" noChangeArrowheads="1"/>
            </p:cNvPicPr>
            <p:nvPr/>
          </p:nvPicPr>
          <p:blipFill>
            <a:blip r:embed="rId5" cstate="print"/>
            <a:srcRect/>
            <a:stretch>
              <a:fillRect/>
            </a:stretch>
          </p:blipFill>
          <p:spPr bwMode="auto">
            <a:xfrm>
              <a:off x="3180" y="3317"/>
              <a:ext cx="975" cy="740"/>
            </a:xfrm>
            <a:prstGeom prst="rect">
              <a:avLst/>
            </a:prstGeom>
            <a:noFill/>
            <a:ln w="9525">
              <a:noFill/>
              <a:miter lim="800000"/>
              <a:headEnd/>
              <a:tailEnd/>
            </a:ln>
          </p:spPr>
        </p:pic>
        <p:pic>
          <p:nvPicPr>
            <p:cNvPr id="20502" name="Picture 17" descr="Exkursion Parkstein - Fremdrechte"/>
            <p:cNvPicPr>
              <a:picLocks noChangeAspect="1" noChangeArrowheads="1"/>
            </p:cNvPicPr>
            <p:nvPr/>
          </p:nvPicPr>
          <p:blipFill>
            <a:blip r:embed="rId6" cstate="print"/>
            <a:srcRect/>
            <a:stretch>
              <a:fillRect/>
            </a:stretch>
          </p:blipFill>
          <p:spPr bwMode="auto">
            <a:xfrm>
              <a:off x="4174" y="3316"/>
              <a:ext cx="975" cy="740"/>
            </a:xfrm>
            <a:prstGeom prst="rect">
              <a:avLst/>
            </a:prstGeom>
            <a:noFill/>
            <a:ln w="9525">
              <a:noFill/>
              <a:miter lim="800000"/>
              <a:headEnd/>
              <a:tailEnd/>
            </a:ln>
          </p:spPr>
        </p:pic>
        <p:pic>
          <p:nvPicPr>
            <p:cNvPr id="20503" name="Picture 18" descr="Bohrturmbesteigung-klein"/>
            <p:cNvPicPr>
              <a:picLocks noChangeAspect="1" noChangeArrowheads="1"/>
            </p:cNvPicPr>
            <p:nvPr/>
          </p:nvPicPr>
          <p:blipFill>
            <a:blip r:embed="rId7" cstate="print"/>
            <a:srcRect/>
            <a:stretch>
              <a:fillRect/>
            </a:stretch>
          </p:blipFill>
          <p:spPr bwMode="auto">
            <a:xfrm>
              <a:off x="2605" y="3315"/>
              <a:ext cx="549" cy="740"/>
            </a:xfrm>
            <a:prstGeom prst="rect">
              <a:avLst/>
            </a:prstGeom>
            <a:noFill/>
            <a:ln w="9525">
              <a:noFill/>
              <a:miter lim="800000"/>
              <a:headEnd/>
              <a:tailEnd/>
            </a:ln>
          </p:spPr>
        </p:pic>
      </p:grpSp>
      <p:sp>
        <p:nvSpPr>
          <p:cNvPr id="20484" name="Rectangle 21"/>
          <p:cNvSpPr>
            <a:spLocks noChangeArrowheads="1"/>
          </p:cNvSpPr>
          <p:nvPr/>
        </p:nvSpPr>
        <p:spPr bwMode="auto">
          <a:xfrm>
            <a:off x="0" y="5181600"/>
            <a:ext cx="9144000" cy="141288"/>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20485" name="Rectangle 22"/>
          <p:cNvSpPr>
            <a:spLocks noChangeArrowheads="1"/>
          </p:cNvSpPr>
          <p:nvPr/>
        </p:nvSpPr>
        <p:spPr bwMode="auto">
          <a:xfrm>
            <a:off x="0" y="6443663"/>
            <a:ext cx="9144000" cy="63500"/>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20486" name="Picture 2" descr="Kopfbalken"/>
          <p:cNvPicPr>
            <a:picLocks noChangeAspect="1" noChangeArrowheads="1"/>
          </p:cNvPicPr>
          <p:nvPr/>
        </p:nvPicPr>
        <p:blipFill>
          <a:blip r:embed="rId8" cstate="print"/>
          <a:srcRect/>
          <a:stretch>
            <a:fillRect/>
          </a:stretch>
        </p:blipFill>
        <p:spPr bwMode="auto">
          <a:xfrm>
            <a:off x="0" y="0"/>
            <a:ext cx="9144000" cy="768350"/>
          </a:xfrm>
          <a:prstGeom prst="rect">
            <a:avLst/>
          </a:prstGeom>
          <a:noFill/>
          <a:ln w="9525">
            <a:noFill/>
            <a:miter lim="800000"/>
            <a:headEnd/>
            <a:tailEnd/>
          </a:ln>
        </p:spPr>
      </p:pic>
      <p:pic>
        <p:nvPicPr>
          <p:cNvPr id="20487" name="Picture 3" descr="Basislinie"/>
          <p:cNvPicPr>
            <a:picLocks noChangeAspect="1" noChangeArrowheads="1"/>
          </p:cNvPicPr>
          <p:nvPr/>
        </p:nvPicPr>
        <p:blipFill>
          <a:blip r:embed="rId9" cstate="print"/>
          <a:srcRect/>
          <a:stretch>
            <a:fillRect/>
          </a:stretch>
        </p:blipFill>
        <p:spPr bwMode="auto">
          <a:xfrm>
            <a:off x="0" y="6477000"/>
            <a:ext cx="9144000" cy="85725"/>
          </a:xfrm>
          <a:prstGeom prst="rect">
            <a:avLst/>
          </a:prstGeom>
          <a:noFill/>
          <a:ln w="9525">
            <a:noFill/>
            <a:miter lim="800000"/>
            <a:headEnd/>
            <a:tailEnd/>
          </a:ln>
        </p:spPr>
      </p:pic>
      <p:sp>
        <p:nvSpPr>
          <p:cNvPr id="20488"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Learning opportunities</a:t>
            </a:r>
          </a:p>
        </p:txBody>
      </p:sp>
      <p:pic>
        <p:nvPicPr>
          <p:cNvPr id="20489" name="Picture 5" descr="Kopfbalken-Logo"/>
          <p:cNvPicPr>
            <a:picLocks noChangeAspect="1" noChangeArrowheads="1"/>
          </p:cNvPicPr>
          <p:nvPr/>
        </p:nvPicPr>
        <p:blipFill>
          <a:blip r:embed="rId10" cstate="print"/>
          <a:srcRect/>
          <a:stretch>
            <a:fillRect/>
          </a:stretch>
        </p:blipFill>
        <p:spPr bwMode="auto">
          <a:xfrm>
            <a:off x="7023100" y="0"/>
            <a:ext cx="2120900" cy="755650"/>
          </a:xfrm>
          <a:prstGeom prst="rect">
            <a:avLst/>
          </a:prstGeom>
          <a:noFill/>
          <a:ln w="9525">
            <a:noFill/>
            <a:miter lim="800000"/>
            <a:headEnd/>
            <a:tailEnd/>
          </a:ln>
        </p:spPr>
      </p:pic>
      <p:pic>
        <p:nvPicPr>
          <p:cNvPr id="20490" name="Picture 6" descr="Logo_Schriftzug_2C"/>
          <p:cNvPicPr>
            <a:picLocks noChangeAspect="1" noChangeArrowheads="1"/>
          </p:cNvPicPr>
          <p:nvPr/>
        </p:nvPicPr>
        <p:blipFill>
          <a:blip r:embed="rId11" cstate="print"/>
          <a:srcRect/>
          <a:stretch>
            <a:fillRect/>
          </a:stretch>
        </p:blipFill>
        <p:spPr bwMode="auto">
          <a:xfrm>
            <a:off x="8532813" y="6569075"/>
            <a:ext cx="611187" cy="288925"/>
          </a:xfrm>
          <a:prstGeom prst="rect">
            <a:avLst/>
          </a:prstGeom>
          <a:noFill/>
          <a:ln w="9525">
            <a:noFill/>
            <a:miter lim="800000"/>
            <a:headEnd/>
            <a:tailEnd/>
          </a:ln>
        </p:spPr>
      </p:pic>
      <p:sp>
        <p:nvSpPr>
          <p:cNvPr id="20491" name="Text Box 8"/>
          <p:cNvSpPr txBox="1">
            <a:spLocks noChangeArrowheads="1"/>
          </p:cNvSpPr>
          <p:nvPr/>
        </p:nvSpPr>
        <p:spPr bwMode="auto">
          <a:xfrm>
            <a:off x="163513" y="912813"/>
            <a:ext cx="3770312" cy="400050"/>
          </a:xfrm>
          <a:prstGeom prst="rect">
            <a:avLst/>
          </a:prstGeom>
          <a:noFill/>
          <a:ln w="9525">
            <a:noFill/>
            <a:miter lim="800000"/>
            <a:headEnd/>
            <a:tailEnd/>
          </a:ln>
        </p:spPr>
        <p:txBody>
          <a:bodyPr wrap="none">
            <a:spAutoFit/>
          </a:bodyPr>
          <a:lstStyle/>
          <a:p>
            <a:r>
              <a:rPr lang="de-DE" sz="2000" b="1"/>
              <a:t>School children </a:t>
            </a:r>
            <a:r>
              <a:rPr lang="de-DE" sz="1400" b="1"/>
              <a:t>(from 11 years old)</a:t>
            </a:r>
          </a:p>
        </p:txBody>
      </p:sp>
      <p:grpSp>
        <p:nvGrpSpPr>
          <p:cNvPr id="20492" name="Gruppieren 23"/>
          <p:cNvGrpSpPr>
            <a:grpSpLocks/>
          </p:cNvGrpSpPr>
          <p:nvPr/>
        </p:nvGrpSpPr>
        <p:grpSpPr bwMode="auto">
          <a:xfrm>
            <a:off x="1447800" y="3052763"/>
            <a:ext cx="5849938" cy="1330325"/>
            <a:chOff x="1447800" y="2679700"/>
            <a:chExt cx="5850467" cy="1330325"/>
          </a:xfrm>
        </p:grpSpPr>
        <p:sp>
          <p:nvSpPr>
            <p:cNvPr id="20496" name="Rectangle 11"/>
            <p:cNvSpPr>
              <a:spLocks noChangeArrowheads="1"/>
            </p:cNvSpPr>
            <p:nvPr/>
          </p:nvSpPr>
          <p:spPr bwMode="auto">
            <a:xfrm>
              <a:off x="1517650" y="2749550"/>
              <a:ext cx="5780617" cy="1260475"/>
            </a:xfrm>
            <a:prstGeom prst="rect">
              <a:avLst/>
            </a:prstGeom>
            <a:solidFill>
              <a:schemeClr val="bg2"/>
            </a:solidFill>
            <a:ln w="9525">
              <a:noFill/>
              <a:miter lim="800000"/>
              <a:headEnd/>
              <a:tailEnd/>
            </a:ln>
          </p:spPr>
          <p:txBody>
            <a:bodyPr wrap="none" anchor="ctr"/>
            <a:lstStyle/>
            <a:p>
              <a:endParaRPr lang="de-DE"/>
            </a:p>
          </p:txBody>
        </p:sp>
        <p:sp>
          <p:nvSpPr>
            <p:cNvPr id="20497" name="Rectangle 12"/>
            <p:cNvSpPr>
              <a:spLocks noChangeArrowheads="1"/>
            </p:cNvSpPr>
            <p:nvPr/>
          </p:nvSpPr>
          <p:spPr bwMode="auto">
            <a:xfrm>
              <a:off x="1447800" y="2679700"/>
              <a:ext cx="5780617" cy="1260475"/>
            </a:xfrm>
            <a:prstGeom prst="rect">
              <a:avLst/>
            </a:prstGeom>
            <a:solidFill>
              <a:srgbClr val="EE9845"/>
            </a:solidFill>
            <a:ln w="9525">
              <a:noFill/>
              <a:miter lim="800000"/>
              <a:headEnd/>
              <a:tailEnd/>
            </a:ln>
          </p:spPr>
          <p:txBody>
            <a:bodyPr wrap="none" anchor="ctr"/>
            <a:lstStyle/>
            <a:p>
              <a:endParaRPr lang="de-DE"/>
            </a:p>
          </p:txBody>
        </p:sp>
        <p:sp>
          <p:nvSpPr>
            <p:cNvPr id="24589" name="Text Box 13"/>
            <p:cNvSpPr txBox="1">
              <a:spLocks noChangeArrowheads="1"/>
            </p:cNvSpPr>
            <p:nvPr/>
          </p:nvSpPr>
          <p:spPr bwMode="auto">
            <a:xfrm>
              <a:off x="1509719" y="2730500"/>
              <a:ext cx="5786960" cy="1108075"/>
            </a:xfrm>
            <a:prstGeom prst="rect">
              <a:avLst/>
            </a:prstGeom>
            <a:noFill/>
            <a:ln w="9525">
              <a:noFill/>
              <a:miter lim="800000"/>
              <a:headEnd/>
              <a:tailEnd/>
            </a:ln>
            <a:effectLst/>
          </p:spPr>
          <p:txBody>
            <a:bodyPr wrap="none">
              <a:spAutoFit/>
            </a:bodyPr>
            <a:lstStyle/>
            <a:p>
              <a:pPr>
                <a:defRPr/>
              </a:pPr>
              <a:r>
                <a:rPr lang="de-DE" b="1" u="sng" dirty="0" err="1">
                  <a:effectLst>
                    <a:outerShdw blurRad="38100" dist="38100" dir="2700000" algn="tl">
                      <a:srgbClr val="C0C0C0"/>
                    </a:outerShdw>
                  </a:effectLst>
                  <a:latin typeface="Arial" charset="0"/>
                  <a:cs typeface="+mn-cs"/>
                </a:rPr>
                <a:t>Guided</a:t>
              </a:r>
              <a:r>
                <a:rPr lang="de-DE" b="1" u="sng" dirty="0">
                  <a:effectLst>
                    <a:outerShdw blurRad="38100" dist="38100" dir="2700000" algn="tl">
                      <a:srgbClr val="C0C0C0"/>
                    </a:outerShdw>
                  </a:effectLst>
                  <a:latin typeface="Arial" charset="0"/>
                  <a:cs typeface="+mn-cs"/>
                </a:rPr>
                <a:t> </a:t>
              </a:r>
              <a:r>
                <a:rPr lang="de-DE" b="1" u="sng" dirty="0" err="1">
                  <a:effectLst>
                    <a:outerShdw blurRad="38100" dist="38100" dir="2700000" algn="tl">
                      <a:srgbClr val="C0C0C0"/>
                    </a:outerShdw>
                  </a:effectLst>
                  <a:latin typeface="Arial" charset="0"/>
                  <a:cs typeface="+mn-cs"/>
                </a:rPr>
                <a:t>tours</a:t>
              </a:r>
              <a:r>
                <a:rPr lang="de-DE" b="1" u="sng" dirty="0">
                  <a:effectLst>
                    <a:outerShdw blurRad="38100" dist="38100" dir="2700000" algn="tl">
                      <a:srgbClr val="C0C0C0"/>
                    </a:outerShdw>
                  </a:effectLst>
                  <a:latin typeface="Arial" charset="0"/>
                  <a:cs typeface="+mn-cs"/>
                </a:rPr>
                <a:t> + </a:t>
              </a:r>
              <a:r>
                <a:rPr lang="de-DE" b="1" u="sng" dirty="0" err="1">
                  <a:effectLst>
                    <a:outerShdw blurRad="38100" dist="38100" dir="2700000" algn="tl">
                      <a:srgbClr val="C0C0C0"/>
                    </a:outerShdw>
                  </a:effectLst>
                  <a:latin typeface="Arial" charset="0"/>
                  <a:cs typeface="+mn-cs"/>
                </a:rPr>
                <a:t>field</a:t>
              </a:r>
              <a:r>
                <a:rPr lang="de-DE" b="1" u="sng" dirty="0">
                  <a:effectLst>
                    <a:outerShdw blurRad="38100" dist="38100" dir="2700000" algn="tl">
                      <a:srgbClr val="C0C0C0"/>
                    </a:outerShdw>
                  </a:effectLst>
                  <a:latin typeface="Arial" charset="0"/>
                  <a:cs typeface="+mn-cs"/>
                </a:rPr>
                <a:t> </a:t>
              </a:r>
              <a:r>
                <a:rPr lang="de-DE" b="1" u="sng" dirty="0" err="1">
                  <a:effectLst>
                    <a:outerShdw blurRad="38100" dist="38100" dir="2700000" algn="tl">
                      <a:srgbClr val="C0C0C0"/>
                    </a:outerShdw>
                  </a:effectLst>
                  <a:latin typeface="Arial" charset="0"/>
                  <a:cs typeface="+mn-cs"/>
                </a:rPr>
                <a:t>excursions</a:t>
              </a:r>
              <a:endParaRPr lang="de-DE" sz="800" dirty="0">
                <a:latin typeface="Arial" charset="0"/>
                <a:cs typeface="+mn-cs"/>
              </a:endParaRPr>
            </a:p>
            <a:p>
              <a:pPr>
                <a:buFontTx/>
                <a:buChar char="•"/>
                <a:defRPr/>
              </a:pPr>
              <a:r>
                <a:rPr lang="de-DE" sz="1600" dirty="0">
                  <a:latin typeface="Arial" charset="0"/>
                  <a:cs typeface="+mn-cs"/>
                </a:rPr>
                <a:t> </a:t>
              </a:r>
              <a:r>
                <a:rPr lang="de-DE" sz="1600" b="1" dirty="0">
                  <a:latin typeface="Arial" charset="0"/>
                  <a:cs typeface="+mn-cs"/>
                </a:rPr>
                <a:t>Age-</a:t>
              </a:r>
              <a:r>
                <a:rPr lang="de-DE" sz="1600" b="1" dirty="0" err="1">
                  <a:latin typeface="Arial" charset="0"/>
                  <a:cs typeface="+mn-cs"/>
                </a:rPr>
                <a:t>appropriate</a:t>
              </a:r>
              <a:r>
                <a:rPr lang="de-DE" sz="1600" b="1" dirty="0">
                  <a:latin typeface="Arial" charset="0"/>
                  <a:cs typeface="+mn-cs"/>
                </a:rPr>
                <a:t> </a:t>
              </a:r>
              <a:r>
                <a:rPr lang="de-DE" sz="1600" b="1" dirty="0" err="1">
                  <a:latin typeface="Arial" charset="0"/>
                  <a:cs typeface="+mn-cs"/>
                </a:rPr>
                <a:t>visits</a:t>
              </a:r>
              <a:r>
                <a:rPr lang="de-DE" sz="1600" b="1" dirty="0">
                  <a:latin typeface="Arial" charset="0"/>
                  <a:cs typeface="+mn-cs"/>
                </a:rPr>
                <a:t> </a:t>
              </a:r>
              <a:r>
                <a:rPr lang="de-DE" sz="1600" b="1" dirty="0" err="1">
                  <a:latin typeface="Arial" charset="0"/>
                  <a:cs typeface="+mn-cs"/>
                </a:rPr>
                <a:t>of</a:t>
              </a:r>
              <a:r>
                <a:rPr lang="de-DE" sz="1600" b="1" dirty="0">
                  <a:latin typeface="Arial" charset="0"/>
                  <a:cs typeface="+mn-cs"/>
                </a:rPr>
                <a:t> </a:t>
              </a:r>
              <a:r>
                <a:rPr lang="de-DE" sz="1600" b="1" dirty="0" err="1">
                  <a:latin typeface="Arial" charset="0"/>
                  <a:cs typeface="+mn-cs"/>
                </a:rPr>
                <a:t>the</a:t>
              </a:r>
              <a:r>
                <a:rPr lang="de-DE" sz="1600" b="1" dirty="0">
                  <a:latin typeface="Arial" charset="0"/>
                  <a:cs typeface="+mn-cs"/>
                </a:rPr>
                <a:t> </a:t>
              </a:r>
              <a:r>
                <a:rPr lang="de-DE" sz="1600" b="1" dirty="0" err="1">
                  <a:latin typeface="Arial" charset="0"/>
                  <a:cs typeface="+mn-cs"/>
                </a:rPr>
                <a:t>exhibition</a:t>
              </a:r>
              <a:r>
                <a:rPr lang="de-DE" sz="1600" b="1" dirty="0">
                  <a:latin typeface="Arial" charset="0"/>
                  <a:cs typeface="+mn-cs"/>
                </a:rPr>
                <a:t> „System Earth“</a:t>
              </a:r>
            </a:p>
            <a:p>
              <a:pPr>
                <a:buFontTx/>
                <a:buChar char="•"/>
                <a:defRPr/>
              </a:pPr>
              <a:r>
                <a:rPr lang="de-DE" sz="1600" b="1" dirty="0">
                  <a:latin typeface="Arial" charset="0"/>
                  <a:cs typeface="+mn-cs"/>
                </a:rPr>
                <a:t> </a:t>
              </a:r>
              <a:r>
                <a:rPr lang="de-DE" sz="1600" b="1" dirty="0" err="1">
                  <a:latin typeface="Arial" charset="0"/>
                  <a:cs typeface="+mn-cs"/>
                </a:rPr>
                <a:t>Exploring</a:t>
              </a:r>
              <a:r>
                <a:rPr lang="de-DE" sz="1600" b="1" dirty="0">
                  <a:latin typeface="Arial" charset="0"/>
                  <a:cs typeface="+mn-cs"/>
                </a:rPr>
                <a:t> </a:t>
              </a:r>
              <a:r>
                <a:rPr lang="de-DE" sz="1600" b="1" dirty="0" err="1">
                  <a:latin typeface="Arial" charset="0"/>
                  <a:cs typeface="+mn-cs"/>
                </a:rPr>
                <a:t>the</a:t>
              </a:r>
              <a:r>
                <a:rPr lang="de-DE" sz="1600" b="1" dirty="0">
                  <a:latin typeface="Arial" charset="0"/>
                  <a:cs typeface="+mn-cs"/>
                </a:rPr>
                <a:t> </a:t>
              </a:r>
              <a:r>
                <a:rPr lang="de-DE" sz="1600" b="1" dirty="0" err="1">
                  <a:latin typeface="Arial" charset="0"/>
                  <a:cs typeface="+mn-cs"/>
                </a:rPr>
                <a:t>drilling-rig</a:t>
              </a:r>
              <a:endParaRPr lang="de-DE" sz="1600" b="1" dirty="0">
                <a:latin typeface="Arial" charset="0"/>
                <a:cs typeface="+mn-cs"/>
              </a:endParaRPr>
            </a:p>
            <a:p>
              <a:pPr>
                <a:buFontTx/>
                <a:buChar char="•"/>
                <a:defRPr/>
              </a:pPr>
              <a:r>
                <a:rPr lang="de-DE" sz="1600" b="1" dirty="0">
                  <a:latin typeface="Arial" charset="0"/>
                  <a:cs typeface="+mn-cs"/>
                </a:rPr>
                <a:t> Field </a:t>
              </a:r>
              <a:r>
                <a:rPr lang="de-DE" sz="1600" b="1" dirty="0" err="1">
                  <a:latin typeface="Arial" charset="0"/>
                  <a:cs typeface="+mn-cs"/>
                </a:rPr>
                <a:t>excursions</a:t>
              </a:r>
              <a:r>
                <a:rPr lang="de-DE" sz="1600" b="1" dirty="0">
                  <a:latin typeface="Arial" charset="0"/>
                  <a:cs typeface="+mn-cs"/>
                </a:rPr>
                <a:t> </a:t>
              </a:r>
              <a:r>
                <a:rPr lang="de-DE" sz="1600" b="1" dirty="0" err="1">
                  <a:latin typeface="Arial" charset="0"/>
                  <a:cs typeface="+mn-cs"/>
                </a:rPr>
                <a:t>exploring</a:t>
              </a:r>
              <a:r>
                <a:rPr lang="de-DE" sz="1600" b="1" dirty="0">
                  <a:latin typeface="Arial" charset="0"/>
                  <a:cs typeface="+mn-cs"/>
                </a:rPr>
                <a:t> </a:t>
              </a:r>
              <a:r>
                <a:rPr lang="de-DE" sz="1600" b="1" dirty="0" err="1">
                  <a:latin typeface="Arial" charset="0"/>
                  <a:cs typeface="+mn-cs"/>
                </a:rPr>
                <a:t>geotopes</a:t>
              </a:r>
              <a:r>
                <a:rPr lang="de-DE" sz="1600" b="1" dirty="0">
                  <a:latin typeface="Arial" charset="0"/>
                  <a:cs typeface="+mn-cs"/>
                </a:rPr>
                <a:t> </a:t>
              </a:r>
              <a:r>
                <a:rPr lang="de-DE" sz="1600" b="1" dirty="0" err="1">
                  <a:latin typeface="Arial" charset="0"/>
                  <a:cs typeface="+mn-cs"/>
                </a:rPr>
                <a:t>near</a:t>
              </a:r>
              <a:r>
                <a:rPr lang="de-DE" sz="1600" b="1" dirty="0">
                  <a:latin typeface="Arial" charset="0"/>
                  <a:cs typeface="+mn-cs"/>
                </a:rPr>
                <a:t> </a:t>
              </a:r>
              <a:r>
                <a:rPr lang="de-DE" sz="1600" b="1" dirty="0" err="1">
                  <a:latin typeface="Arial" charset="0"/>
                  <a:cs typeface="+mn-cs"/>
                </a:rPr>
                <a:t>the</a:t>
              </a:r>
              <a:r>
                <a:rPr lang="de-DE" sz="1600" b="1" dirty="0">
                  <a:latin typeface="Arial" charset="0"/>
                  <a:cs typeface="+mn-cs"/>
                </a:rPr>
                <a:t> KTB-</a:t>
              </a:r>
              <a:r>
                <a:rPr lang="de-DE" sz="1600" b="1" dirty="0" err="1">
                  <a:latin typeface="Arial" charset="0"/>
                  <a:cs typeface="+mn-cs"/>
                </a:rPr>
                <a:t>site</a:t>
              </a:r>
              <a:endParaRPr lang="de-DE" sz="1600" b="1" dirty="0">
                <a:latin typeface="Arial" charset="0"/>
                <a:cs typeface="+mn-cs"/>
              </a:endParaRPr>
            </a:p>
          </p:txBody>
        </p:sp>
      </p:grpSp>
      <p:pic>
        <p:nvPicPr>
          <p:cNvPr id="20493" name="Picture 19" descr="Logo SchulLaborBayern"/>
          <p:cNvPicPr>
            <a:picLocks noChangeAspect="1" noChangeArrowheads="1"/>
          </p:cNvPicPr>
          <p:nvPr/>
        </p:nvPicPr>
        <p:blipFill>
          <a:blip r:embed="rId12" cstate="print"/>
          <a:srcRect/>
          <a:stretch>
            <a:fillRect/>
          </a:stretch>
        </p:blipFill>
        <p:spPr bwMode="auto">
          <a:xfrm>
            <a:off x="8147050" y="6569075"/>
            <a:ext cx="366713" cy="288925"/>
          </a:xfrm>
          <a:prstGeom prst="rect">
            <a:avLst/>
          </a:prstGeom>
          <a:noFill/>
          <a:ln w="9525">
            <a:noFill/>
            <a:miter lim="800000"/>
            <a:headEnd/>
            <a:tailEnd/>
          </a:ln>
        </p:spPr>
      </p:pic>
      <p:sp>
        <p:nvSpPr>
          <p:cNvPr id="20494" name="Text Box 23"/>
          <p:cNvSpPr txBox="1">
            <a:spLocks noChangeArrowheads="1"/>
          </p:cNvSpPr>
          <p:nvPr/>
        </p:nvSpPr>
        <p:spPr bwMode="auto">
          <a:xfrm>
            <a:off x="8789988" y="0"/>
            <a:ext cx="354012" cy="276225"/>
          </a:xfrm>
          <a:prstGeom prst="rect">
            <a:avLst/>
          </a:prstGeom>
          <a:noFill/>
          <a:ln w="9525">
            <a:noFill/>
            <a:miter lim="800000"/>
            <a:headEnd/>
            <a:tailEnd/>
          </a:ln>
        </p:spPr>
        <p:txBody>
          <a:bodyPr wrap="none">
            <a:spAutoFit/>
          </a:bodyPr>
          <a:lstStyle/>
          <a:p>
            <a:pPr algn="r"/>
            <a:r>
              <a:rPr lang="de-DE" sz="1200">
                <a:solidFill>
                  <a:schemeClr val="bg1"/>
                </a:solidFill>
              </a:rPr>
              <a:t>18</a:t>
            </a:r>
          </a:p>
        </p:txBody>
      </p:sp>
      <p:sp>
        <p:nvSpPr>
          <p:cNvPr id="24"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descr="Kopfbalken"/>
          <p:cNvPicPr>
            <a:picLocks noChangeAspect="1" noChangeArrowheads="1"/>
          </p:cNvPicPr>
          <p:nvPr/>
        </p:nvPicPr>
        <p:blipFill>
          <a:blip r:embed="rId3" cstate="print"/>
          <a:srcRect/>
          <a:stretch>
            <a:fillRect/>
          </a:stretch>
        </p:blipFill>
        <p:spPr bwMode="auto">
          <a:xfrm>
            <a:off x="0" y="0"/>
            <a:ext cx="9144000" cy="768350"/>
          </a:xfrm>
          <a:prstGeom prst="rect">
            <a:avLst/>
          </a:prstGeom>
          <a:noFill/>
          <a:ln w="9525">
            <a:noFill/>
            <a:miter lim="800000"/>
            <a:headEnd/>
            <a:tailEnd/>
          </a:ln>
        </p:spPr>
      </p:pic>
      <p:pic>
        <p:nvPicPr>
          <p:cNvPr id="3075" name="Picture 4" descr="Kopfbalken-Logo"/>
          <p:cNvPicPr>
            <a:picLocks noChangeAspect="1" noChangeArrowheads="1"/>
          </p:cNvPicPr>
          <p:nvPr/>
        </p:nvPicPr>
        <p:blipFill>
          <a:blip r:embed="rId4" cstate="print"/>
          <a:srcRect/>
          <a:stretch>
            <a:fillRect/>
          </a:stretch>
        </p:blipFill>
        <p:spPr bwMode="auto">
          <a:xfrm>
            <a:off x="7023100" y="0"/>
            <a:ext cx="2120900" cy="755650"/>
          </a:xfrm>
          <a:prstGeom prst="rect">
            <a:avLst/>
          </a:prstGeom>
          <a:noFill/>
          <a:ln w="9525">
            <a:noFill/>
            <a:miter lim="800000"/>
            <a:headEnd/>
            <a:tailEnd/>
          </a:ln>
        </p:spPr>
      </p:pic>
      <p:sp>
        <p:nvSpPr>
          <p:cNvPr id="3076" name="Rectangle 6"/>
          <p:cNvSpPr>
            <a:spLocks noGrp="1" noChangeArrowheads="1"/>
          </p:cNvSpPr>
          <p:nvPr>
            <p:ph type="title"/>
          </p:nvPr>
        </p:nvSpPr>
        <p:spPr>
          <a:xfrm>
            <a:off x="0" y="0"/>
            <a:ext cx="9144000" cy="765175"/>
          </a:xfrm>
        </p:spPr>
        <p:txBody>
          <a:bodyPr/>
          <a:lstStyle/>
          <a:p>
            <a:pPr algn="l" eaLnBrk="1" hangingPunct="1"/>
            <a:r>
              <a:rPr lang="de-DE" sz="1800" b="1" smtClean="0">
                <a:solidFill>
                  <a:srgbClr val="FFFFFF"/>
                </a:solidFill>
              </a:rPr>
              <a:t>Location: on the Franconian Lineament</a:t>
            </a:r>
          </a:p>
        </p:txBody>
      </p:sp>
      <p:pic>
        <p:nvPicPr>
          <p:cNvPr id="3077" name="Picture 8" descr="Basislinie"/>
          <p:cNvPicPr>
            <a:picLocks noChangeAspect="1" noChangeArrowheads="1"/>
          </p:cNvPicPr>
          <p:nvPr/>
        </p:nvPicPr>
        <p:blipFill>
          <a:blip r:embed="rId5" cstate="print"/>
          <a:srcRect/>
          <a:stretch>
            <a:fillRect/>
          </a:stretch>
        </p:blipFill>
        <p:spPr bwMode="auto">
          <a:xfrm>
            <a:off x="0" y="6477000"/>
            <a:ext cx="9144000" cy="85725"/>
          </a:xfrm>
          <a:prstGeom prst="rect">
            <a:avLst/>
          </a:prstGeom>
          <a:noFill/>
          <a:ln w="9525">
            <a:noFill/>
            <a:miter lim="800000"/>
            <a:headEnd/>
            <a:tailEnd/>
          </a:ln>
        </p:spPr>
      </p:pic>
      <p:pic>
        <p:nvPicPr>
          <p:cNvPr id="3078" name="Picture 9" descr="Logo_Schriftzug_2C"/>
          <p:cNvPicPr>
            <a:picLocks noChangeAspect="1" noChangeArrowheads="1"/>
          </p:cNvPicPr>
          <p:nvPr/>
        </p:nvPicPr>
        <p:blipFill>
          <a:blip r:embed="rId6" cstate="print"/>
          <a:srcRect/>
          <a:stretch>
            <a:fillRect/>
          </a:stretch>
        </p:blipFill>
        <p:spPr bwMode="auto">
          <a:xfrm>
            <a:off x="8532813" y="6569075"/>
            <a:ext cx="611187" cy="288925"/>
          </a:xfrm>
          <a:prstGeom prst="rect">
            <a:avLst/>
          </a:prstGeom>
          <a:noFill/>
          <a:ln w="9525">
            <a:noFill/>
            <a:miter lim="800000"/>
            <a:headEnd/>
            <a:tailEnd/>
          </a:ln>
        </p:spPr>
      </p:pic>
      <p:pic>
        <p:nvPicPr>
          <p:cNvPr id="3079" name="Picture 11" descr="Logo SchulLaborBayern"/>
          <p:cNvPicPr>
            <a:picLocks noChangeAspect="1" noChangeArrowheads="1"/>
          </p:cNvPicPr>
          <p:nvPr/>
        </p:nvPicPr>
        <p:blipFill>
          <a:blip r:embed="rId7" cstate="print"/>
          <a:srcRect/>
          <a:stretch>
            <a:fillRect/>
          </a:stretch>
        </p:blipFill>
        <p:spPr bwMode="auto">
          <a:xfrm>
            <a:off x="8147050" y="6569075"/>
            <a:ext cx="366713" cy="288925"/>
          </a:xfrm>
          <a:prstGeom prst="rect">
            <a:avLst/>
          </a:prstGeom>
          <a:noFill/>
          <a:ln w="9525">
            <a:noFill/>
            <a:miter lim="800000"/>
            <a:headEnd/>
            <a:tailEnd/>
          </a:ln>
        </p:spPr>
      </p:pic>
      <p:sp>
        <p:nvSpPr>
          <p:cNvPr id="3080"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pic>
        <p:nvPicPr>
          <p:cNvPr id="3081" name="Grafik 14" descr="Deutschlandkarte.jpg"/>
          <p:cNvPicPr>
            <a:picLocks noChangeAspect="1"/>
          </p:cNvPicPr>
          <p:nvPr/>
        </p:nvPicPr>
        <p:blipFill>
          <a:blip r:embed="rId8" cstate="print"/>
          <a:srcRect/>
          <a:stretch>
            <a:fillRect/>
          </a:stretch>
        </p:blipFill>
        <p:spPr bwMode="auto">
          <a:xfrm>
            <a:off x="74613" y="782638"/>
            <a:ext cx="4800600" cy="5659437"/>
          </a:xfrm>
          <a:prstGeom prst="rect">
            <a:avLst/>
          </a:prstGeom>
          <a:noFill/>
          <a:ln w="9525">
            <a:noFill/>
            <a:miter lim="800000"/>
            <a:headEnd/>
            <a:tailEnd/>
          </a:ln>
        </p:spPr>
      </p:pic>
      <p:sp>
        <p:nvSpPr>
          <p:cNvPr id="3082" name="Text Box 14"/>
          <p:cNvSpPr txBox="1">
            <a:spLocks noChangeArrowheads="1"/>
          </p:cNvSpPr>
          <p:nvPr/>
        </p:nvSpPr>
        <p:spPr bwMode="auto">
          <a:xfrm rot="2607111">
            <a:off x="2836863" y="4318000"/>
            <a:ext cx="422275" cy="579438"/>
          </a:xfrm>
          <a:prstGeom prst="rect">
            <a:avLst/>
          </a:prstGeom>
          <a:noFill/>
          <a:ln w="9525">
            <a:noFill/>
            <a:miter lim="800000"/>
            <a:headEnd/>
            <a:tailEnd/>
          </a:ln>
        </p:spPr>
        <p:txBody>
          <a:bodyPr wrap="none">
            <a:spAutoFit/>
          </a:bodyPr>
          <a:lstStyle/>
          <a:p>
            <a:r>
              <a:rPr lang="de-DE" sz="3200" b="1">
                <a:solidFill>
                  <a:srgbClr val="C00000"/>
                </a:solidFill>
              </a:rPr>
              <a:t>+</a:t>
            </a:r>
          </a:p>
        </p:txBody>
      </p:sp>
      <p:sp>
        <p:nvSpPr>
          <p:cNvPr id="3083" name="Textfeld 11"/>
          <p:cNvSpPr txBox="1">
            <a:spLocks noChangeArrowheads="1"/>
          </p:cNvSpPr>
          <p:nvPr/>
        </p:nvSpPr>
        <p:spPr bwMode="auto">
          <a:xfrm>
            <a:off x="5157788" y="1162050"/>
            <a:ext cx="2717800" cy="1077913"/>
          </a:xfrm>
          <a:prstGeom prst="rect">
            <a:avLst/>
          </a:prstGeom>
          <a:noFill/>
          <a:ln w="9525">
            <a:noFill/>
            <a:miter lim="800000"/>
            <a:headEnd/>
            <a:tailEnd/>
          </a:ln>
        </p:spPr>
        <p:txBody>
          <a:bodyPr wrap="none">
            <a:spAutoFit/>
          </a:bodyPr>
          <a:lstStyle/>
          <a:p>
            <a:pPr>
              <a:buFont typeface="Arial" pitchFamily="34" charset="0"/>
              <a:buChar char="•"/>
            </a:pPr>
            <a:r>
              <a:rPr lang="de-DE" sz="1600"/>
              <a:t> 190 km north of Munich</a:t>
            </a:r>
          </a:p>
          <a:p>
            <a:pPr>
              <a:buFont typeface="Arial" pitchFamily="34" charset="0"/>
              <a:buChar char="•"/>
            </a:pPr>
            <a:r>
              <a:rPr lang="de-DE" sz="1600"/>
              <a:t> 170 km west of Prague</a:t>
            </a:r>
          </a:p>
          <a:p>
            <a:pPr>
              <a:buFont typeface="Arial" pitchFamily="34" charset="0"/>
              <a:buChar char="•"/>
            </a:pPr>
            <a:r>
              <a:rPr lang="de-DE" sz="1600"/>
              <a:t> in the heart of the </a:t>
            </a:r>
            <a:br>
              <a:rPr lang="de-DE" sz="1600"/>
            </a:br>
            <a:r>
              <a:rPr lang="de-DE" sz="1600"/>
              <a:t>    Czech-Bavarian Geopark</a:t>
            </a:r>
          </a:p>
        </p:txBody>
      </p:sp>
      <p:sp>
        <p:nvSpPr>
          <p:cNvPr id="3084" name="Text Box 13"/>
          <p:cNvSpPr txBox="1">
            <a:spLocks noChangeArrowheads="1"/>
          </p:cNvSpPr>
          <p:nvPr/>
        </p:nvSpPr>
        <p:spPr bwMode="auto">
          <a:xfrm>
            <a:off x="8875713" y="0"/>
            <a:ext cx="268287" cy="274638"/>
          </a:xfrm>
          <a:prstGeom prst="rect">
            <a:avLst/>
          </a:prstGeom>
          <a:noFill/>
          <a:ln w="9525">
            <a:noFill/>
            <a:miter lim="800000"/>
            <a:headEnd/>
            <a:tailEnd/>
          </a:ln>
        </p:spPr>
        <p:txBody>
          <a:bodyPr wrap="none">
            <a:spAutoFit/>
          </a:bodyPr>
          <a:lstStyle/>
          <a:p>
            <a:r>
              <a:rPr lang="de-DE" sz="1200">
                <a:solidFill>
                  <a:schemeClr val="bg1"/>
                </a:solidFill>
              </a:rPr>
              <a:t>1</a:t>
            </a:r>
          </a:p>
        </p:txBody>
      </p:sp>
      <p:grpSp>
        <p:nvGrpSpPr>
          <p:cNvPr id="3085" name="Group 23"/>
          <p:cNvGrpSpPr>
            <a:grpSpLocks/>
          </p:cNvGrpSpPr>
          <p:nvPr/>
        </p:nvGrpSpPr>
        <p:grpSpPr bwMode="auto">
          <a:xfrm>
            <a:off x="5154613" y="3095625"/>
            <a:ext cx="3825875" cy="3175000"/>
            <a:chOff x="3247" y="1950"/>
            <a:chExt cx="2410" cy="2000"/>
          </a:xfrm>
        </p:grpSpPr>
        <p:pic>
          <p:nvPicPr>
            <p:cNvPr id="16403" name="Picture 19" descr="geoparkBayern1"/>
            <p:cNvPicPr>
              <a:picLocks noChangeAspect="1" noChangeArrowheads="1"/>
            </p:cNvPicPr>
            <p:nvPr/>
          </p:nvPicPr>
          <p:blipFill>
            <a:blip r:embed="rId9" cstate="print"/>
            <a:srcRect/>
            <a:stretch>
              <a:fillRect/>
            </a:stretch>
          </p:blipFill>
          <p:spPr bwMode="auto">
            <a:xfrm>
              <a:off x="3247" y="1950"/>
              <a:ext cx="2410" cy="2000"/>
            </a:xfrm>
            <a:prstGeom prst="rect">
              <a:avLst/>
            </a:prstGeom>
            <a:noFill/>
            <a:effectLst>
              <a:outerShdw dist="35921" dir="2700000" algn="ctr" rotWithShape="0">
                <a:schemeClr val="tx1"/>
              </a:outerShdw>
            </a:effectLst>
          </p:spPr>
        </p:pic>
        <p:sp>
          <p:nvSpPr>
            <p:cNvPr id="3087" name="Oval 21"/>
            <p:cNvSpPr>
              <a:spLocks noChangeArrowheads="1"/>
            </p:cNvSpPr>
            <p:nvPr/>
          </p:nvSpPr>
          <p:spPr bwMode="auto">
            <a:xfrm>
              <a:off x="4267" y="3146"/>
              <a:ext cx="222" cy="222"/>
            </a:xfrm>
            <a:prstGeom prst="ellipse">
              <a:avLst/>
            </a:prstGeom>
            <a:noFill/>
            <a:ln w="38100">
              <a:noFill/>
              <a:round/>
              <a:headEnd/>
              <a:tailEnd/>
            </a:ln>
          </p:spPr>
          <p:txBody>
            <a:bodyPr wrap="none" anchor="ctr"/>
            <a:lstStyle/>
            <a:p>
              <a:pPr algn="ctr"/>
              <a:r>
                <a:rPr lang="de-DE" b="1">
                  <a:solidFill>
                    <a:srgbClr val="C00000"/>
                  </a:solidFill>
                </a:rPr>
                <a:t>X</a:t>
              </a:r>
            </a:p>
          </p:txBody>
        </p:sp>
        <p:pic>
          <p:nvPicPr>
            <p:cNvPr id="3088" name="Picture 18" descr="Geopark Bayern Böhmen"/>
            <p:cNvPicPr>
              <a:picLocks noChangeAspect="1" noChangeArrowheads="1"/>
            </p:cNvPicPr>
            <p:nvPr/>
          </p:nvPicPr>
          <p:blipFill>
            <a:blip r:embed="rId10" cstate="print"/>
            <a:srcRect/>
            <a:stretch>
              <a:fillRect/>
            </a:stretch>
          </p:blipFill>
          <p:spPr bwMode="auto">
            <a:xfrm>
              <a:off x="3265" y="1968"/>
              <a:ext cx="1316" cy="355"/>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oup 24"/>
          <p:cNvGrpSpPr>
            <a:grpSpLocks/>
          </p:cNvGrpSpPr>
          <p:nvPr/>
        </p:nvGrpSpPr>
        <p:grpSpPr bwMode="auto">
          <a:xfrm>
            <a:off x="0" y="5354638"/>
            <a:ext cx="9144000" cy="1093787"/>
            <a:chOff x="0" y="3373"/>
            <a:chExt cx="5760" cy="689"/>
          </a:xfrm>
        </p:grpSpPr>
        <p:pic>
          <p:nvPicPr>
            <p:cNvPr id="21523" name="Picture 14" descr="Boden"/>
            <p:cNvPicPr>
              <a:picLocks noChangeAspect="1" noChangeArrowheads="1"/>
            </p:cNvPicPr>
            <p:nvPr/>
          </p:nvPicPr>
          <p:blipFill>
            <a:blip r:embed="rId3" cstate="print"/>
            <a:srcRect/>
            <a:stretch>
              <a:fillRect/>
            </a:stretch>
          </p:blipFill>
          <p:spPr bwMode="auto">
            <a:xfrm>
              <a:off x="0" y="3374"/>
              <a:ext cx="975" cy="687"/>
            </a:xfrm>
            <a:prstGeom prst="rect">
              <a:avLst/>
            </a:prstGeom>
            <a:noFill/>
            <a:ln w="9525">
              <a:noFill/>
              <a:miter lim="800000"/>
              <a:headEnd/>
              <a:tailEnd/>
            </a:ln>
          </p:spPr>
        </p:pic>
        <p:pic>
          <p:nvPicPr>
            <p:cNvPr id="21524" name="Picture 15" descr="Gesteinsbestimmung"/>
            <p:cNvPicPr>
              <a:picLocks noChangeAspect="1" noChangeArrowheads="1"/>
            </p:cNvPicPr>
            <p:nvPr/>
          </p:nvPicPr>
          <p:blipFill>
            <a:blip r:embed="rId4" cstate="print"/>
            <a:srcRect/>
            <a:stretch>
              <a:fillRect/>
            </a:stretch>
          </p:blipFill>
          <p:spPr bwMode="auto">
            <a:xfrm>
              <a:off x="1920" y="3374"/>
              <a:ext cx="975" cy="688"/>
            </a:xfrm>
            <a:prstGeom prst="rect">
              <a:avLst/>
            </a:prstGeom>
            <a:noFill/>
            <a:ln w="9525">
              <a:noFill/>
              <a:miter lim="800000"/>
              <a:headEnd/>
              <a:tailEnd/>
            </a:ln>
          </p:spPr>
        </p:pic>
        <p:pic>
          <p:nvPicPr>
            <p:cNvPr id="21525" name="Picture 16" descr="Kompression"/>
            <p:cNvPicPr>
              <a:picLocks noChangeAspect="1" noChangeArrowheads="1"/>
            </p:cNvPicPr>
            <p:nvPr/>
          </p:nvPicPr>
          <p:blipFill>
            <a:blip r:embed="rId5" cstate="print"/>
            <a:srcRect/>
            <a:stretch>
              <a:fillRect/>
            </a:stretch>
          </p:blipFill>
          <p:spPr bwMode="auto">
            <a:xfrm>
              <a:off x="947" y="3375"/>
              <a:ext cx="975" cy="687"/>
            </a:xfrm>
            <a:prstGeom prst="rect">
              <a:avLst/>
            </a:prstGeom>
            <a:noFill/>
            <a:ln w="9525">
              <a:noFill/>
              <a:miter lim="800000"/>
              <a:headEnd/>
              <a:tailEnd/>
            </a:ln>
          </p:spPr>
        </p:pic>
        <p:pic>
          <p:nvPicPr>
            <p:cNvPr id="21526" name="Picture 18" descr="Bodenprobe"/>
            <p:cNvPicPr>
              <a:picLocks noChangeAspect="1" noChangeArrowheads="1"/>
            </p:cNvPicPr>
            <p:nvPr/>
          </p:nvPicPr>
          <p:blipFill>
            <a:blip r:embed="rId6" cstate="print"/>
            <a:srcRect/>
            <a:stretch>
              <a:fillRect/>
            </a:stretch>
          </p:blipFill>
          <p:spPr bwMode="auto">
            <a:xfrm>
              <a:off x="2884" y="3375"/>
              <a:ext cx="975" cy="686"/>
            </a:xfrm>
            <a:prstGeom prst="rect">
              <a:avLst/>
            </a:prstGeom>
            <a:noFill/>
            <a:ln w="9525">
              <a:noFill/>
              <a:miter lim="800000"/>
              <a:headEnd/>
              <a:tailEnd/>
            </a:ln>
          </p:spPr>
        </p:pic>
        <p:pic>
          <p:nvPicPr>
            <p:cNvPr id="21527" name="Picture 19" descr="Gesteinskreislauf"/>
            <p:cNvPicPr>
              <a:picLocks noChangeAspect="1" noChangeArrowheads="1"/>
            </p:cNvPicPr>
            <p:nvPr/>
          </p:nvPicPr>
          <p:blipFill>
            <a:blip r:embed="rId7" cstate="print"/>
            <a:srcRect/>
            <a:stretch>
              <a:fillRect/>
            </a:stretch>
          </p:blipFill>
          <p:spPr bwMode="auto">
            <a:xfrm>
              <a:off x="4785" y="3373"/>
              <a:ext cx="975" cy="689"/>
            </a:xfrm>
            <a:prstGeom prst="rect">
              <a:avLst/>
            </a:prstGeom>
            <a:noFill/>
            <a:ln w="9525">
              <a:noFill/>
              <a:miter lim="800000"/>
              <a:headEnd/>
              <a:tailEnd/>
            </a:ln>
          </p:spPr>
        </p:pic>
        <p:pic>
          <p:nvPicPr>
            <p:cNvPr id="21528" name="Picture 17" descr="Exkursion FränkLinie - Fremdrechte"/>
            <p:cNvPicPr>
              <a:picLocks noChangeAspect="1" noChangeArrowheads="1"/>
            </p:cNvPicPr>
            <p:nvPr/>
          </p:nvPicPr>
          <p:blipFill>
            <a:blip r:embed="rId8" cstate="print"/>
            <a:srcRect/>
            <a:stretch>
              <a:fillRect/>
            </a:stretch>
          </p:blipFill>
          <p:spPr bwMode="auto">
            <a:xfrm>
              <a:off x="3839" y="3373"/>
              <a:ext cx="975" cy="689"/>
            </a:xfrm>
            <a:prstGeom prst="rect">
              <a:avLst/>
            </a:prstGeom>
            <a:noFill/>
            <a:ln w="9525">
              <a:noFill/>
              <a:miter lim="800000"/>
              <a:headEnd/>
              <a:tailEnd/>
            </a:ln>
          </p:spPr>
        </p:pic>
      </p:grpSp>
      <p:sp>
        <p:nvSpPr>
          <p:cNvPr id="21507" name="Rectangle 22"/>
          <p:cNvSpPr>
            <a:spLocks noChangeArrowheads="1"/>
          </p:cNvSpPr>
          <p:nvPr/>
        </p:nvSpPr>
        <p:spPr bwMode="auto">
          <a:xfrm>
            <a:off x="0" y="5181600"/>
            <a:ext cx="9144000" cy="206375"/>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21508" name="Rectangle 23"/>
          <p:cNvSpPr>
            <a:spLocks noChangeArrowheads="1"/>
          </p:cNvSpPr>
          <p:nvPr/>
        </p:nvSpPr>
        <p:spPr bwMode="auto">
          <a:xfrm>
            <a:off x="0" y="6421438"/>
            <a:ext cx="9144000" cy="85725"/>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21509" name="Picture 2" descr="Kopfbalken"/>
          <p:cNvPicPr>
            <a:picLocks noChangeAspect="1" noChangeArrowheads="1"/>
          </p:cNvPicPr>
          <p:nvPr/>
        </p:nvPicPr>
        <p:blipFill>
          <a:blip r:embed="rId9" cstate="print"/>
          <a:srcRect/>
          <a:stretch>
            <a:fillRect/>
          </a:stretch>
        </p:blipFill>
        <p:spPr bwMode="auto">
          <a:xfrm>
            <a:off x="0" y="0"/>
            <a:ext cx="9144000" cy="768350"/>
          </a:xfrm>
          <a:prstGeom prst="rect">
            <a:avLst/>
          </a:prstGeom>
          <a:noFill/>
          <a:ln w="9525">
            <a:noFill/>
            <a:miter lim="800000"/>
            <a:headEnd/>
            <a:tailEnd/>
          </a:ln>
        </p:spPr>
      </p:pic>
      <p:pic>
        <p:nvPicPr>
          <p:cNvPr id="21510" name="Picture 3" descr="Basislinie"/>
          <p:cNvPicPr>
            <a:picLocks noChangeAspect="1" noChangeArrowheads="1"/>
          </p:cNvPicPr>
          <p:nvPr/>
        </p:nvPicPr>
        <p:blipFill>
          <a:blip r:embed="rId10" cstate="print"/>
          <a:srcRect/>
          <a:stretch>
            <a:fillRect/>
          </a:stretch>
        </p:blipFill>
        <p:spPr bwMode="auto">
          <a:xfrm>
            <a:off x="0" y="6477000"/>
            <a:ext cx="9144000" cy="85725"/>
          </a:xfrm>
          <a:prstGeom prst="rect">
            <a:avLst/>
          </a:prstGeom>
          <a:noFill/>
          <a:ln w="9525">
            <a:noFill/>
            <a:miter lim="800000"/>
            <a:headEnd/>
            <a:tailEnd/>
          </a:ln>
        </p:spPr>
      </p:pic>
      <p:sp>
        <p:nvSpPr>
          <p:cNvPr id="21511"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Learning opportunities</a:t>
            </a:r>
          </a:p>
        </p:txBody>
      </p:sp>
      <p:pic>
        <p:nvPicPr>
          <p:cNvPr id="21512" name="Picture 5" descr="Kopfbalken-Logo"/>
          <p:cNvPicPr>
            <a:picLocks noChangeAspect="1" noChangeArrowheads="1"/>
          </p:cNvPicPr>
          <p:nvPr/>
        </p:nvPicPr>
        <p:blipFill>
          <a:blip r:embed="rId11" cstate="print"/>
          <a:srcRect/>
          <a:stretch>
            <a:fillRect/>
          </a:stretch>
        </p:blipFill>
        <p:spPr bwMode="auto">
          <a:xfrm>
            <a:off x="7023100" y="0"/>
            <a:ext cx="2120900" cy="755650"/>
          </a:xfrm>
          <a:prstGeom prst="rect">
            <a:avLst/>
          </a:prstGeom>
          <a:noFill/>
          <a:ln w="9525">
            <a:noFill/>
            <a:miter lim="800000"/>
            <a:headEnd/>
            <a:tailEnd/>
          </a:ln>
        </p:spPr>
      </p:pic>
      <p:pic>
        <p:nvPicPr>
          <p:cNvPr id="21513" name="Picture 6" descr="Logo_Schriftzug_2C"/>
          <p:cNvPicPr>
            <a:picLocks noChangeAspect="1" noChangeArrowheads="1"/>
          </p:cNvPicPr>
          <p:nvPr/>
        </p:nvPicPr>
        <p:blipFill>
          <a:blip r:embed="rId12" cstate="print"/>
          <a:srcRect/>
          <a:stretch>
            <a:fillRect/>
          </a:stretch>
        </p:blipFill>
        <p:spPr bwMode="auto">
          <a:xfrm>
            <a:off x="8532813" y="6569075"/>
            <a:ext cx="611187" cy="288925"/>
          </a:xfrm>
          <a:prstGeom prst="rect">
            <a:avLst/>
          </a:prstGeom>
          <a:noFill/>
          <a:ln w="9525">
            <a:noFill/>
            <a:miter lim="800000"/>
            <a:headEnd/>
            <a:tailEnd/>
          </a:ln>
        </p:spPr>
      </p:pic>
      <p:sp>
        <p:nvSpPr>
          <p:cNvPr id="21514" name="Text Box 8"/>
          <p:cNvSpPr txBox="1">
            <a:spLocks noChangeArrowheads="1"/>
          </p:cNvSpPr>
          <p:nvPr/>
        </p:nvSpPr>
        <p:spPr bwMode="auto">
          <a:xfrm>
            <a:off x="163513" y="912813"/>
            <a:ext cx="4078287" cy="400050"/>
          </a:xfrm>
          <a:prstGeom prst="rect">
            <a:avLst/>
          </a:prstGeom>
          <a:noFill/>
          <a:ln w="9525">
            <a:noFill/>
            <a:miter lim="800000"/>
            <a:headEnd/>
            <a:tailEnd/>
          </a:ln>
        </p:spPr>
        <p:txBody>
          <a:bodyPr wrap="none">
            <a:spAutoFit/>
          </a:bodyPr>
          <a:lstStyle/>
          <a:p>
            <a:r>
              <a:rPr lang="de-DE" sz="2000" b="1"/>
              <a:t>School children </a:t>
            </a:r>
            <a:r>
              <a:rPr lang="de-DE" sz="1400" b="1"/>
              <a:t>(from 6 – 10 years old)</a:t>
            </a:r>
          </a:p>
        </p:txBody>
      </p:sp>
      <p:sp>
        <p:nvSpPr>
          <p:cNvPr id="21515" name="Text Box 9"/>
          <p:cNvSpPr txBox="1">
            <a:spLocks noChangeArrowheads="1"/>
          </p:cNvSpPr>
          <p:nvPr/>
        </p:nvSpPr>
        <p:spPr bwMode="auto">
          <a:xfrm>
            <a:off x="566738" y="1503363"/>
            <a:ext cx="7593012" cy="923925"/>
          </a:xfrm>
          <a:prstGeom prst="rect">
            <a:avLst/>
          </a:prstGeom>
          <a:noFill/>
          <a:ln w="9525">
            <a:noFill/>
            <a:miter lim="800000"/>
            <a:headEnd/>
            <a:tailEnd/>
          </a:ln>
        </p:spPr>
        <p:txBody>
          <a:bodyPr wrap="none">
            <a:spAutoFit/>
          </a:bodyPr>
          <a:lstStyle/>
          <a:p>
            <a:r>
              <a:rPr lang="de-DE"/>
              <a:t>In small research teams they investigate the System Earth. The learning</a:t>
            </a:r>
          </a:p>
          <a:p>
            <a:r>
              <a:rPr lang="de-DE"/>
              <a:t>modules of 2 hours duration stimulate the independent examination of </a:t>
            </a:r>
          </a:p>
          <a:p>
            <a:r>
              <a:rPr lang="de-DE"/>
              <a:t>natural processes.  </a:t>
            </a:r>
          </a:p>
        </p:txBody>
      </p:sp>
      <p:sp>
        <p:nvSpPr>
          <p:cNvPr id="21516" name="Rectangle 11"/>
          <p:cNvSpPr>
            <a:spLocks noChangeArrowheads="1"/>
          </p:cNvSpPr>
          <p:nvPr/>
        </p:nvSpPr>
        <p:spPr bwMode="auto">
          <a:xfrm>
            <a:off x="2508250" y="3087688"/>
            <a:ext cx="3798888" cy="1470025"/>
          </a:xfrm>
          <a:prstGeom prst="rect">
            <a:avLst/>
          </a:prstGeom>
          <a:solidFill>
            <a:schemeClr val="bg2"/>
          </a:solidFill>
          <a:ln w="9525">
            <a:noFill/>
            <a:miter lim="800000"/>
            <a:headEnd/>
            <a:tailEnd/>
          </a:ln>
        </p:spPr>
        <p:txBody>
          <a:bodyPr wrap="none" anchor="ctr"/>
          <a:lstStyle/>
          <a:p>
            <a:endParaRPr lang="de-DE"/>
          </a:p>
        </p:txBody>
      </p:sp>
      <p:sp>
        <p:nvSpPr>
          <p:cNvPr id="21517" name="Rectangle 12"/>
          <p:cNvSpPr>
            <a:spLocks noChangeArrowheads="1"/>
          </p:cNvSpPr>
          <p:nvPr/>
        </p:nvSpPr>
        <p:spPr bwMode="auto">
          <a:xfrm>
            <a:off x="2438400" y="3017838"/>
            <a:ext cx="3798888" cy="1470025"/>
          </a:xfrm>
          <a:prstGeom prst="rect">
            <a:avLst/>
          </a:prstGeom>
          <a:solidFill>
            <a:srgbClr val="EE9845"/>
          </a:solidFill>
          <a:ln w="9525">
            <a:noFill/>
            <a:miter lim="800000"/>
            <a:headEnd/>
            <a:tailEnd/>
          </a:ln>
        </p:spPr>
        <p:txBody>
          <a:bodyPr wrap="none" anchor="ctr"/>
          <a:lstStyle/>
          <a:p>
            <a:endParaRPr lang="de-DE"/>
          </a:p>
        </p:txBody>
      </p:sp>
      <p:sp>
        <p:nvSpPr>
          <p:cNvPr id="22541" name="Text Box 13"/>
          <p:cNvSpPr txBox="1">
            <a:spLocks noChangeArrowheads="1"/>
          </p:cNvSpPr>
          <p:nvPr/>
        </p:nvSpPr>
        <p:spPr bwMode="auto">
          <a:xfrm>
            <a:off x="2500313" y="3068638"/>
            <a:ext cx="3568700" cy="1354137"/>
          </a:xfrm>
          <a:prstGeom prst="rect">
            <a:avLst/>
          </a:prstGeom>
          <a:noFill/>
          <a:ln w="9525">
            <a:noFill/>
            <a:miter lim="800000"/>
            <a:headEnd/>
            <a:tailEnd/>
          </a:ln>
          <a:effectLst/>
        </p:spPr>
        <p:txBody>
          <a:bodyPr wrap="none">
            <a:spAutoFit/>
          </a:bodyPr>
          <a:lstStyle/>
          <a:p>
            <a:pPr>
              <a:defRPr/>
            </a:pPr>
            <a:r>
              <a:rPr lang="de-DE" b="1" u="sng" dirty="0">
                <a:effectLst>
                  <a:outerShdw blurRad="38100" dist="38100" dir="2700000" algn="tl">
                    <a:srgbClr val="C0C0C0"/>
                  </a:outerShdw>
                </a:effectLst>
                <a:latin typeface="Arial" charset="0"/>
                <a:cs typeface="+mn-cs"/>
              </a:rPr>
              <a:t>Learning </a:t>
            </a:r>
            <a:r>
              <a:rPr lang="de-DE" b="1" u="sng" dirty="0" err="1">
                <a:effectLst>
                  <a:outerShdw blurRad="38100" dist="38100" dir="2700000" algn="tl">
                    <a:srgbClr val="C0C0C0"/>
                  </a:outerShdw>
                </a:effectLst>
                <a:latin typeface="Arial" charset="0"/>
                <a:cs typeface="+mn-cs"/>
              </a:rPr>
              <a:t>modules</a:t>
            </a:r>
            <a:endParaRPr lang="de-DE" sz="800" dirty="0">
              <a:latin typeface="Arial" charset="0"/>
              <a:cs typeface="+mn-cs"/>
            </a:endParaRPr>
          </a:p>
          <a:p>
            <a:pPr>
              <a:buFontTx/>
              <a:buChar char="•"/>
              <a:defRPr/>
            </a:pPr>
            <a:r>
              <a:rPr lang="de-DE" sz="1600" b="1" dirty="0">
                <a:latin typeface="Arial" charset="0"/>
                <a:cs typeface="+mn-cs"/>
              </a:rPr>
              <a:t> </a:t>
            </a:r>
            <a:r>
              <a:rPr lang="de-DE" sz="1600" b="1" dirty="0" err="1">
                <a:latin typeface="Arial" charset="0"/>
                <a:cs typeface="+mn-cs"/>
              </a:rPr>
              <a:t>Researching</a:t>
            </a:r>
            <a:r>
              <a:rPr lang="de-DE" sz="1600" b="1" dirty="0">
                <a:latin typeface="Arial" charset="0"/>
                <a:cs typeface="+mn-cs"/>
              </a:rPr>
              <a:t> </a:t>
            </a:r>
            <a:r>
              <a:rPr lang="de-DE" sz="1600" b="1" dirty="0" err="1">
                <a:latin typeface="Arial" charset="0"/>
                <a:cs typeface="+mn-cs"/>
              </a:rPr>
              <a:t>rocks</a:t>
            </a:r>
            <a:r>
              <a:rPr lang="de-DE" sz="1600" b="1" dirty="0">
                <a:latin typeface="Arial" charset="0"/>
                <a:cs typeface="+mn-cs"/>
              </a:rPr>
              <a:t> (3,4)</a:t>
            </a:r>
          </a:p>
          <a:p>
            <a:pPr>
              <a:buFontTx/>
              <a:buChar char="•"/>
              <a:defRPr/>
            </a:pPr>
            <a:r>
              <a:rPr lang="de-DE" sz="1600" b="1" dirty="0">
                <a:latin typeface="Arial" charset="0"/>
                <a:cs typeface="+mn-cs"/>
              </a:rPr>
              <a:t> </a:t>
            </a:r>
            <a:r>
              <a:rPr lang="de-DE" sz="1600" b="1" dirty="0" err="1">
                <a:latin typeface="Arial" charset="0"/>
                <a:cs typeface="+mn-cs"/>
              </a:rPr>
              <a:t>Exploring</a:t>
            </a:r>
            <a:r>
              <a:rPr lang="de-DE" sz="1600" b="1" dirty="0">
                <a:latin typeface="Arial" charset="0"/>
                <a:cs typeface="+mn-cs"/>
              </a:rPr>
              <a:t> </a:t>
            </a:r>
            <a:r>
              <a:rPr lang="de-DE" sz="1600" b="1" dirty="0" err="1">
                <a:latin typeface="Arial" charset="0"/>
                <a:cs typeface="+mn-cs"/>
              </a:rPr>
              <a:t>the</a:t>
            </a:r>
            <a:r>
              <a:rPr lang="de-DE" sz="1600" b="1" dirty="0">
                <a:latin typeface="Arial" charset="0"/>
                <a:cs typeface="+mn-cs"/>
              </a:rPr>
              <a:t> </a:t>
            </a:r>
            <a:r>
              <a:rPr lang="de-DE" sz="1600" b="1" dirty="0" err="1">
                <a:latin typeface="Arial" charset="0"/>
                <a:cs typeface="+mn-cs"/>
              </a:rPr>
              <a:t>soil</a:t>
            </a:r>
            <a:r>
              <a:rPr lang="de-DE" sz="1600" b="1" dirty="0">
                <a:latin typeface="Arial" charset="0"/>
                <a:cs typeface="+mn-cs"/>
              </a:rPr>
              <a:t> (3,4)</a:t>
            </a:r>
          </a:p>
          <a:p>
            <a:pPr>
              <a:buFontTx/>
              <a:buChar char="•"/>
              <a:defRPr/>
            </a:pPr>
            <a:r>
              <a:rPr lang="de-DE" sz="1600" b="1" dirty="0">
                <a:latin typeface="Arial" charset="0"/>
                <a:cs typeface="+mn-cs"/>
              </a:rPr>
              <a:t> </a:t>
            </a:r>
            <a:r>
              <a:rPr lang="de-DE" sz="1600" b="1" dirty="0" err="1">
                <a:latin typeface="Arial" charset="0"/>
                <a:cs typeface="+mn-cs"/>
              </a:rPr>
              <a:t>Seasons</a:t>
            </a:r>
            <a:r>
              <a:rPr lang="de-DE" sz="1600" b="1" dirty="0">
                <a:latin typeface="Arial" charset="0"/>
                <a:cs typeface="+mn-cs"/>
              </a:rPr>
              <a:t>, </a:t>
            </a:r>
            <a:r>
              <a:rPr lang="de-DE" sz="1600" b="1" dirty="0" err="1">
                <a:latin typeface="Arial" charset="0"/>
                <a:cs typeface="+mn-cs"/>
              </a:rPr>
              <a:t>climate</a:t>
            </a:r>
            <a:r>
              <a:rPr lang="de-DE" sz="1600" b="1" dirty="0">
                <a:latin typeface="Arial" charset="0"/>
                <a:cs typeface="+mn-cs"/>
              </a:rPr>
              <a:t>, </a:t>
            </a:r>
            <a:r>
              <a:rPr lang="de-DE" sz="1600" b="1" dirty="0" err="1">
                <a:latin typeface="Arial" charset="0"/>
                <a:cs typeface="+mn-cs"/>
              </a:rPr>
              <a:t>weather</a:t>
            </a:r>
            <a:r>
              <a:rPr lang="de-DE" sz="1600" b="1" dirty="0">
                <a:latin typeface="Arial" charset="0"/>
                <a:cs typeface="+mn-cs"/>
              </a:rPr>
              <a:t> (3,4) </a:t>
            </a:r>
          </a:p>
          <a:p>
            <a:pPr>
              <a:buFontTx/>
              <a:buChar char="•"/>
              <a:defRPr/>
            </a:pPr>
            <a:r>
              <a:rPr lang="de-DE" sz="1600" b="1" dirty="0">
                <a:latin typeface="Arial" charset="0"/>
                <a:cs typeface="+mn-cs"/>
              </a:rPr>
              <a:t> </a:t>
            </a:r>
            <a:r>
              <a:rPr lang="de-DE" sz="1600" b="1" dirty="0" err="1">
                <a:latin typeface="Arial" charset="0"/>
                <a:cs typeface="+mn-cs"/>
              </a:rPr>
              <a:t>Energy</a:t>
            </a:r>
            <a:r>
              <a:rPr lang="de-DE" sz="1600" b="1" dirty="0">
                <a:latin typeface="Arial" charset="0"/>
                <a:cs typeface="+mn-cs"/>
              </a:rPr>
              <a:t> – a </a:t>
            </a:r>
            <a:r>
              <a:rPr lang="de-DE" sz="1600" b="1" dirty="0" err="1">
                <a:latin typeface="Arial" charset="0"/>
                <a:cs typeface="+mn-cs"/>
              </a:rPr>
              <a:t>peculiar</a:t>
            </a:r>
            <a:r>
              <a:rPr lang="de-DE" sz="1600" b="1" dirty="0">
                <a:latin typeface="Arial" charset="0"/>
                <a:cs typeface="+mn-cs"/>
              </a:rPr>
              <a:t> „matter“ (3,4)</a:t>
            </a:r>
          </a:p>
        </p:txBody>
      </p:sp>
      <p:pic>
        <p:nvPicPr>
          <p:cNvPr id="21519" name="Picture 20" descr="Logo SchulLaborBayern"/>
          <p:cNvPicPr>
            <a:picLocks noChangeAspect="1" noChangeArrowheads="1"/>
          </p:cNvPicPr>
          <p:nvPr/>
        </p:nvPicPr>
        <p:blipFill>
          <a:blip r:embed="rId13" cstate="print"/>
          <a:srcRect/>
          <a:stretch>
            <a:fillRect/>
          </a:stretch>
        </p:blipFill>
        <p:spPr bwMode="auto">
          <a:xfrm>
            <a:off x="8147050" y="6569075"/>
            <a:ext cx="366713" cy="288925"/>
          </a:xfrm>
          <a:prstGeom prst="rect">
            <a:avLst/>
          </a:prstGeom>
          <a:noFill/>
          <a:ln w="9525">
            <a:noFill/>
            <a:miter lim="800000"/>
            <a:headEnd/>
            <a:tailEnd/>
          </a:ln>
        </p:spPr>
      </p:pic>
      <p:sp>
        <p:nvSpPr>
          <p:cNvPr id="24" name="Legende mit Linie 2 23"/>
          <p:cNvSpPr/>
          <p:nvPr/>
        </p:nvSpPr>
        <p:spPr>
          <a:xfrm>
            <a:off x="5822950" y="3467100"/>
            <a:ext cx="1450975" cy="274638"/>
          </a:xfrm>
          <a:prstGeom prst="borderCallout2">
            <a:avLst>
              <a:gd name="adj1" fmla="val 99519"/>
              <a:gd name="adj2" fmla="val 546"/>
              <a:gd name="adj3" fmla="val 99519"/>
              <a:gd name="adj4" fmla="val -11527"/>
              <a:gd name="adj5" fmla="val 152884"/>
              <a:gd name="adj6" fmla="val -13957"/>
            </a:avLst>
          </a:prstGeom>
          <a:solidFill>
            <a:schemeClr val="bg1">
              <a:lumMod val="9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de-DE" sz="1200" dirty="0">
                <a:solidFill>
                  <a:srgbClr val="000000"/>
                </a:solidFill>
              </a:rPr>
              <a:t>4th </a:t>
            </a:r>
            <a:r>
              <a:rPr lang="de-DE" sz="1200" dirty="0" err="1">
                <a:solidFill>
                  <a:srgbClr val="000000"/>
                </a:solidFill>
              </a:rPr>
              <a:t>year</a:t>
            </a:r>
            <a:r>
              <a:rPr lang="de-DE" sz="1200" dirty="0">
                <a:solidFill>
                  <a:srgbClr val="000000"/>
                </a:solidFill>
              </a:rPr>
              <a:t> in </a:t>
            </a:r>
            <a:r>
              <a:rPr lang="de-DE" sz="1200" dirty="0" err="1">
                <a:solidFill>
                  <a:srgbClr val="000000"/>
                </a:solidFill>
              </a:rPr>
              <a:t>school</a:t>
            </a:r>
            <a:endParaRPr lang="de-DE" sz="1200" dirty="0">
              <a:solidFill>
                <a:srgbClr val="000000"/>
              </a:solidFill>
            </a:endParaRPr>
          </a:p>
        </p:txBody>
      </p:sp>
      <p:sp>
        <p:nvSpPr>
          <p:cNvPr id="21521" name="Text Box 24"/>
          <p:cNvSpPr txBox="1">
            <a:spLocks noChangeArrowheads="1"/>
          </p:cNvSpPr>
          <p:nvPr/>
        </p:nvSpPr>
        <p:spPr bwMode="auto">
          <a:xfrm>
            <a:off x="8791575" y="0"/>
            <a:ext cx="352425" cy="274638"/>
          </a:xfrm>
          <a:prstGeom prst="rect">
            <a:avLst/>
          </a:prstGeom>
          <a:noFill/>
          <a:ln w="9525">
            <a:noFill/>
            <a:miter lim="800000"/>
            <a:headEnd/>
            <a:tailEnd/>
          </a:ln>
        </p:spPr>
        <p:txBody>
          <a:bodyPr wrap="none">
            <a:spAutoFit/>
          </a:bodyPr>
          <a:lstStyle/>
          <a:p>
            <a:r>
              <a:rPr lang="de-DE" sz="1200">
                <a:solidFill>
                  <a:schemeClr val="bg1"/>
                </a:solidFill>
              </a:rPr>
              <a:t>19</a:t>
            </a:r>
          </a:p>
        </p:txBody>
      </p:sp>
      <p:sp>
        <p:nvSpPr>
          <p:cNvPr id="25"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24"/>
          <p:cNvGrpSpPr>
            <a:grpSpLocks/>
          </p:cNvGrpSpPr>
          <p:nvPr/>
        </p:nvGrpSpPr>
        <p:grpSpPr bwMode="auto">
          <a:xfrm>
            <a:off x="0" y="5354638"/>
            <a:ext cx="9144000" cy="1093787"/>
            <a:chOff x="0" y="3373"/>
            <a:chExt cx="5760" cy="689"/>
          </a:xfrm>
        </p:grpSpPr>
        <p:pic>
          <p:nvPicPr>
            <p:cNvPr id="22546" name="Picture 14" descr="Boden"/>
            <p:cNvPicPr>
              <a:picLocks noChangeAspect="1" noChangeArrowheads="1"/>
            </p:cNvPicPr>
            <p:nvPr/>
          </p:nvPicPr>
          <p:blipFill>
            <a:blip r:embed="rId3" cstate="print"/>
            <a:srcRect/>
            <a:stretch>
              <a:fillRect/>
            </a:stretch>
          </p:blipFill>
          <p:spPr bwMode="auto">
            <a:xfrm>
              <a:off x="0" y="3374"/>
              <a:ext cx="975" cy="687"/>
            </a:xfrm>
            <a:prstGeom prst="rect">
              <a:avLst/>
            </a:prstGeom>
            <a:noFill/>
            <a:ln w="9525">
              <a:noFill/>
              <a:miter lim="800000"/>
              <a:headEnd/>
              <a:tailEnd/>
            </a:ln>
          </p:spPr>
        </p:pic>
        <p:pic>
          <p:nvPicPr>
            <p:cNvPr id="22547" name="Picture 15" descr="Gesteinsbestimmung"/>
            <p:cNvPicPr>
              <a:picLocks noChangeAspect="1" noChangeArrowheads="1"/>
            </p:cNvPicPr>
            <p:nvPr/>
          </p:nvPicPr>
          <p:blipFill>
            <a:blip r:embed="rId4" cstate="print"/>
            <a:srcRect/>
            <a:stretch>
              <a:fillRect/>
            </a:stretch>
          </p:blipFill>
          <p:spPr bwMode="auto">
            <a:xfrm>
              <a:off x="1920" y="3374"/>
              <a:ext cx="975" cy="688"/>
            </a:xfrm>
            <a:prstGeom prst="rect">
              <a:avLst/>
            </a:prstGeom>
            <a:noFill/>
            <a:ln w="9525">
              <a:noFill/>
              <a:miter lim="800000"/>
              <a:headEnd/>
              <a:tailEnd/>
            </a:ln>
          </p:spPr>
        </p:pic>
        <p:pic>
          <p:nvPicPr>
            <p:cNvPr id="22548" name="Picture 16" descr="Kompression"/>
            <p:cNvPicPr>
              <a:picLocks noChangeAspect="1" noChangeArrowheads="1"/>
            </p:cNvPicPr>
            <p:nvPr/>
          </p:nvPicPr>
          <p:blipFill>
            <a:blip r:embed="rId5" cstate="print"/>
            <a:srcRect/>
            <a:stretch>
              <a:fillRect/>
            </a:stretch>
          </p:blipFill>
          <p:spPr bwMode="auto">
            <a:xfrm>
              <a:off x="947" y="3375"/>
              <a:ext cx="975" cy="687"/>
            </a:xfrm>
            <a:prstGeom prst="rect">
              <a:avLst/>
            </a:prstGeom>
            <a:noFill/>
            <a:ln w="9525">
              <a:noFill/>
              <a:miter lim="800000"/>
              <a:headEnd/>
              <a:tailEnd/>
            </a:ln>
          </p:spPr>
        </p:pic>
        <p:pic>
          <p:nvPicPr>
            <p:cNvPr id="22549" name="Picture 18" descr="Bodenprobe"/>
            <p:cNvPicPr>
              <a:picLocks noChangeAspect="1" noChangeArrowheads="1"/>
            </p:cNvPicPr>
            <p:nvPr/>
          </p:nvPicPr>
          <p:blipFill>
            <a:blip r:embed="rId6" cstate="print"/>
            <a:srcRect/>
            <a:stretch>
              <a:fillRect/>
            </a:stretch>
          </p:blipFill>
          <p:spPr bwMode="auto">
            <a:xfrm>
              <a:off x="2884" y="3375"/>
              <a:ext cx="975" cy="686"/>
            </a:xfrm>
            <a:prstGeom prst="rect">
              <a:avLst/>
            </a:prstGeom>
            <a:noFill/>
            <a:ln w="9525">
              <a:noFill/>
              <a:miter lim="800000"/>
              <a:headEnd/>
              <a:tailEnd/>
            </a:ln>
          </p:spPr>
        </p:pic>
        <p:pic>
          <p:nvPicPr>
            <p:cNvPr id="22550" name="Picture 19" descr="Gesteinskreislauf"/>
            <p:cNvPicPr>
              <a:picLocks noChangeAspect="1" noChangeArrowheads="1"/>
            </p:cNvPicPr>
            <p:nvPr/>
          </p:nvPicPr>
          <p:blipFill>
            <a:blip r:embed="rId7" cstate="print"/>
            <a:srcRect/>
            <a:stretch>
              <a:fillRect/>
            </a:stretch>
          </p:blipFill>
          <p:spPr bwMode="auto">
            <a:xfrm>
              <a:off x="4785" y="3373"/>
              <a:ext cx="975" cy="689"/>
            </a:xfrm>
            <a:prstGeom prst="rect">
              <a:avLst/>
            </a:prstGeom>
            <a:noFill/>
            <a:ln w="9525">
              <a:noFill/>
              <a:miter lim="800000"/>
              <a:headEnd/>
              <a:tailEnd/>
            </a:ln>
          </p:spPr>
        </p:pic>
        <p:pic>
          <p:nvPicPr>
            <p:cNvPr id="22551" name="Picture 17" descr="Exkursion FränkLinie - Fremdrechte"/>
            <p:cNvPicPr>
              <a:picLocks noChangeAspect="1" noChangeArrowheads="1"/>
            </p:cNvPicPr>
            <p:nvPr/>
          </p:nvPicPr>
          <p:blipFill>
            <a:blip r:embed="rId8" cstate="print"/>
            <a:srcRect/>
            <a:stretch>
              <a:fillRect/>
            </a:stretch>
          </p:blipFill>
          <p:spPr bwMode="auto">
            <a:xfrm>
              <a:off x="3839" y="3373"/>
              <a:ext cx="975" cy="689"/>
            </a:xfrm>
            <a:prstGeom prst="rect">
              <a:avLst/>
            </a:prstGeom>
            <a:noFill/>
            <a:ln w="9525">
              <a:noFill/>
              <a:miter lim="800000"/>
              <a:headEnd/>
              <a:tailEnd/>
            </a:ln>
          </p:spPr>
        </p:pic>
      </p:grpSp>
      <p:sp>
        <p:nvSpPr>
          <p:cNvPr id="22531" name="Rectangle 22"/>
          <p:cNvSpPr>
            <a:spLocks noChangeArrowheads="1"/>
          </p:cNvSpPr>
          <p:nvPr/>
        </p:nvSpPr>
        <p:spPr bwMode="auto">
          <a:xfrm>
            <a:off x="0" y="5181600"/>
            <a:ext cx="9144000" cy="206375"/>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22532" name="Rectangle 23"/>
          <p:cNvSpPr>
            <a:spLocks noChangeArrowheads="1"/>
          </p:cNvSpPr>
          <p:nvPr/>
        </p:nvSpPr>
        <p:spPr bwMode="auto">
          <a:xfrm>
            <a:off x="0" y="6421438"/>
            <a:ext cx="9144000" cy="85725"/>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22533" name="Picture 2" descr="Kopfbalken"/>
          <p:cNvPicPr>
            <a:picLocks noChangeAspect="1" noChangeArrowheads="1"/>
          </p:cNvPicPr>
          <p:nvPr/>
        </p:nvPicPr>
        <p:blipFill>
          <a:blip r:embed="rId9" cstate="print"/>
          <a:srcRect/>
          <a:stretch>
            <a:fillRect/>
          </a:stretch>
        </p:blipFill>
        <p:spPr bwMode="auto">
          <a:xfrm>
            <a:off x="0" y="0"/>
            <a:ext cx="9144000" cy="768350"/>
          </a:xfrm>
          <a:prstGeom prst="rect">
            <a:avLst/>
          </a:prstGeom>
          <a:noFill/>
          <a:ln w="9525">
            <a:noFill/>
            <a:miter lim="800000"/>
            <a:headEnd/>
            <a:tailEnd/>
          </a:ln>
        </p:spPr>
      </p:pic>
      <p:pic>
        <p:nvPicPr>
          <p:cNvPr id="22534" name="Picture 3" descr="Basislinie"/>
          <p:cNvPicPr>
            <a:picLocks noChangeAspect="1" noChangeArrowheads="1"/>
          </p:cNvPicPr>
          <p:nvPr/>
        </p:nvPicPr>
        <p:blipFill>
          <a:blip r:embed="rId10" cstate="print"/>
          <a:srcRect/>
          <a:stretch>
            <a:fillRect/>
          </a:stretch>
        </p:blipFill>
        <p:spPr bwMode="auto">
          <a:xfrm>
            <a:off x="0" y="6477000"/>
            <a:ext cx="9144000" cy="85725"/>
          </a:xfrm>
          <a:prstGeom prst="rect">
            <a:avLst/>
          </a:prstGeom>
          <a:noFill/>
          <a:ln w="9525">
            <a:noFill/>
            <a:miter lim="800000"/>
            <a:headEnd/>
            <a:tailEnd/>
          </a:ln>
        </p:spPr>
      </p:pic>
      <p:sp>
        <p:nvSpPr>
          <p:cNvPr id="22535"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Learning opportunities</a:t>
            </a:r>
          </a:p>
        </p:txBody>
      </p:sp>
      <p:pic>
        <p:nvPicPr>
          <p:cNvPr id="22536" name="Picture 5" descr="Kopfbalken-Logo"/>
          <p:cNvPicPr>
            <a:picLocks noChangeAspect="1" noChangeArrowheads="1"/>
          </p:cNvPicPr>
          <p:nvPr/>
        </p:nvPicPr>
        <p:blipFill>
          <a:blip r:embed="rId11" cstate="print"/>
          <a:srcRect/>
          <a:stretch>
            <a:fillRect/>
          </a:stretch>
        </p:blipFill>
        <p:spPr bwMode="auto">
          <a:xfrm>
            <a:off x="7023100" y="0"/>
            <a:ext cx="2120900" cy="755650"/>
          </a:xfrm>
          <a:prstGeom prst="rect">
            <a:avLst/>
          </a:prstGeom>
          <a:noFill/>
          <a:ln w="9525">
            <a:noFill/>
            <a:miter lim="800000"/>
            <a:headEnd/>
            <a:tailEnd/>
          </a:ln>
        </p:spPr>
      </p:pic>
      <p:pic>
        <p:nvPicPr>
          <p:cNvPr id="22537" name="Picture 6" descr="Logo_Schriftzug_2C"/>
          <p:cNvPicPr>
            <a:picLocks noChangeAspect="1" noChangeArrowheads="1"/>
          </p:cNvPicPr>
          <p:nvPr/>
        </p:nvPicPr>
        <p:blipFill>
          <a:blip r:embed="rId12" cstate="print"/>
          <a:srcRect/>
          <a:stretch>
            <a:fillRect/>
          </a:stretch>
        </p:blipFill>
        <p:spPr bwMode="auto">
          <a:xfrm>
            <a:off x="8532813" y="6569075"/>
            <a:ext cx="611187" cy="288925"/>
          </a:xfrm>
          <a:prstGeom prst="rect">
            <a:avLst/>
          </a:prstGeom>
          <a:noFill/>
          <a:ln w="9525">
            <a:noFill/>
            <a:miter lim="800000"/>
            <a:headEnd/>
            <a:tailEnd/>
          </a:ln>
        </p:spPr>
      </p:pic>
      <p:sp>
        <p:nvSpPr>
          <p:cNvPr id="22538" name="Text Box 8"/>
          <p:cNvSpPr txBox="1">
            <a:spLocks noChangeArrowheads="1"/>
          </p:cNvSpPr>
          <p:nvPr/>
        </p:nvSpPr>
        <p:spPr bwMode="auto">
          <a:xfrm>
            <a:off x="163513" y="912813"/>
            <a:ext cx="3530600" cy="400050"/>
          </a:xfrm>
          <a:prstGeom prst="rect">
            <a:avLst/>
          </a:prstGeom>
          <a:noFill/>
          <a:ln w="9525">
            <a:noFill/>
            <a:miter lim="800000"/>
            <a:headEnd/>
            <a:tailEnd/>
          </a:ln>
        </p:spPr>
        <p:txBody>
          <a:bodyPr wrap="none">
            <a:spAutoFit/>
          </a:bodyPr>
          <a:lstStyle/>
          <a:p>
            <a:r>
              <a:rPr lang="de-DE" sz="2000" b="1"/>
              <a:t>Children </a:t>
            </a:r>
            <a:r>
              <a:rPr lang="de-DE" sz="1400" b="1"/>
              <a:t>(younger than 6 years old)</a:t>
            </a:r>
          </a:p>
        </p:txBody>
      </p:sp>
      <p:sp>
        <p:nvSpPr>
          <p:cNvPr id="22539" name="Text Box 9"/>
          <p:cNvSpPr txBox="1">
            <a:spLocks noChangeArrowheads="1"/>
          </p:cNvSpPr>
          <p:nvPr/>
        </p:nvSpPr>
        <p:spPr bwMode="auto">
          <a:xfrm>
            <a:off x="566738" y="1503363"/>
            <a:ext cx="8181975" cy="923925"/>
          </a:xfrm>
          <a:prstGeom prst="rect">
            <a:avLst/>
          </a:prstGeom>
          <a:noFill/>
          <a:ln w="9525">
            <a:noFill/>
            <a:miter lim="800000"/>
            <a:headEnd/>
            <a:tailEnd/>
          </a:ln>
        </p:spPr>
        <p:txBody>
          <a:bodyPr wrap="none">
            <a:spAutoFit/>
          </a:bodyPr>
          <a:lstStyle/>
          <a:p>
            <a:r>
              <a:rPr lang="de-DE"/>
              <a:t>Playing with rocks and simple learning models and listening to fancy stories</a:t>
            </a:r>
          </a:p>
          <a:p>
            <a:r>
              <a:rPr lang="de-DE"/>
              <a:t>young children experience interesting aspects of nature. The learning modules</a:t>
            </a:r>
          </a:p>
          <a:p>
            <a:r>
              <a:rPr lang="de-DE"/>
              <a:t>of 1,5 hours duration stimulate the childrens interest in how nature works.  </a:t>
            </a:r>
          </a:p>
        </p:txBody>
      </p:sp>
      <p:sp>
        <p:nvSpPr>
          <p:cNvPr id="22540" name="Rectangle 11"/>
          <p:cNvSpPr>
            <a:spLocks noChangeArrowheads="1"/>
          </p:cNvSpPr>
          <p:nvPr/>
        </p:nvSpPr>
        <p:spPr bwMode="auto">
          <a:xfrm>
            <a:off x="2263775" y="3097213"/>
            <a:ext cx="4291013" cy="1470025"/>
          </a:xfrm>
          <a:prstGeom prst="rect">
            <a:avLst/>
          </a:prstGeom>
          <a:solidFill>
            <a:schemeClr val="bg2"/>
          </a:solidFill>
          <a:ln w="9525">
            <a:noFill/>
            <a:miter lim="800000"/>
            <a:headEnd/>
            <a:tailEnd/>
          </a:ln>
        </p:spPr>
        <p:txBody>
          <a:bodyPr wrap="none" anchor="ctr"/>
          <a:lstStyle/>
          <a:p>
            <a:endParaRPr lang="de-DE"/>
          </a:p>
        </p:txBody>
      </p:sp>
      <p:sp>
        <p:nvSpPr>
          <p:cNvPr id="22541" name="Rectangle 12"/>
          <p:cNvSpPr>
            <a:spLocks noChangeArrowheads="1"/>
          </p:cNvSpPr>
          <p:nvPr/>
        </p:nvSpPr>
        <p:spPr bwMode="auto">
          <a:xfrm>
            <a:off x="2193925" y="3027363"/>
            <a:ext cx="4297363" cy="1470025"/>
          </a:xfrm>
          <a:prstGeom prst="rect">
            <a:avLst/>
          </a:prstGeom>
          <a:solidFill>
            <a:srgbClr val="EE9845"/>
          </a:solidFill>
          <a:ln w="9525">
            <a:noFill/>
            <a:miter lim="800000"/>
            <a:headEnd/>
            <a:tailEnd/>
          </a:ln>
        </p:spPr>
        <p:txBody>
          <a:bodyPr wrap="none" anchor="ctr"/>
          <a:lstStyle/>
          <a:p>
            <a:endParaRPr lang="de-DE"/>
          </a:p>
        </p:txBody>
      </p:sp>
      <p:sp>
        <p:nvSpPr>
          <p:cNvPr id="2" name="Text Box 13"/>
          <p:cNvSpPr txBox="1">
            <a:spLocks noChangeArrowheads="1"/>
          </p:cNvSpPr>
          <p:nvPr/>
        </p:nvSpPr>
        <p:spPr bwMode="auto">
          <a:xfrm>
            <a:off x="2255838" y="3078163"/>
            <a:ext cx="4349750" cy="1354137"/>
          </a:xfrm>
          <a:prstGeom prst="rect">
            <a:avLst/>
          </a:prstGeom>
          <a:noFill/>
          <a:ln w="9525">
            <a:noFill/>
            <a:miter lim="800000"/>
            <a:headEnd/>
            <a:tailEnd/>
          </a:ln>
          <a:effectLst/>
        </p:spPr>
        <p:txBody>
          <a:bodyPr wrap="none">
            <a:spAutoFit/>
          </a:bodyPr>
          <a:lstStyle/>
          <a:p>
            <a:pPr>
              <a:defRPr/>
            </a:pPr>
            <a:r>
              <a:rPr lang="de-DE" b="1" u="sng" dirty="0">
                <a:effectLst>
                  <a:outerShdw blurRad="38100" dist="38100" dir="2700000" algn="tl">
                    <a:srgbClr val="C0C0C0"/>
                  </a:outerShdw>
                </a:effectLst>
                <a:latin typeface="Arial" charset="0"/>
                <a:cs typeface="+mn-cs"/>
              </a:rPr>
              <a:t>Learning </a:t>
            </a:r>
            <a:r>
              <a:rPr lang="de-DE" b="1" u="sng" dirty="0" err="1">
                <a:effectLst>
                  <a:outerShdw blurRad="38100" dist="38100" dir="2700000" algn="tl">
                    <a:srgbClr val="C0C0C0"/>
                  </a:outerShdw>
                </a:effectLst>
                <a:latin typeface="Arial" charset="0"/>
                <a:cs typeface="+mn-cs"/>
              </a:rPr>
              <a:t>modules</a:t>
            </a:r>
            <a:endParaRPr lang="de-DE" sz="800" dirty="0">
              <a:latin typeface="Arial" charset="0"/>
              <a:cs typeface="+mn-cs"/>
            </a:endParaRPr>
          </a:p>
          <a:p>
            <a:pPr>
              <a:buFontTx/>
              <a:buChar char="•"/>
              <a:defRPr/>
            </a:pPr>
            <a:r>
              <a:rPr lang="de-DE" sz="1600" b="1" dirty="0">
                <a:latin typeface="Arial" charset="0"/>
                <a:cs typeface="+mn-cs"/>
              </a:rPr>
              <a:t> The </a:t>
            </a:r>
            <a:r>
              <a:rPr lang="de-DE" sz="1600" b="1" dirty="0" err="1">
                <a:latin typeface="Arial" charset="0"/>
                <a:cs typeface="+mn-cs"/>
              </a:rPr>
              <a:t>story</a:t>
            </a:r>
            <a:r>
              <a:rPr lang="de-DE" sz="1600" b="1" dirty="0">
                <a:latin typeface="Arial" charset="0"/>
                <a:cs typeface="+mn-cs"/>
              </a:rPr>
              <a:t> </a:t>
            </a:r>
            <a:r>
              <a:rPr lang="de-DE" sz="1600" b="1" dirty="0" err="1">
                <a:latin typeface="Arial" charset="0"/>
                <a:cs typeface="+mn-cs"/>
              </a:rPr>
              <a:t>of</a:t>
            </a:r>
            <a:r>
              <a:rPr lang="de-DE" sz="1600" b="1" dirty="0">
                <a:latin typeface="Arial" charset="0"/>
                <a:cs typeface="+mn-cs"/>
              </a:rPr>
              <a:t> </a:t>
            </a:r>
            <a:r>
              <a:rPr lang="de-DE" sz="1600" b="1" dirty="0" err="1">
                <a:latin typeface="Arial" charset="0"/>
                <a:cs typeface="+mn-cs"/>
              </a:rPr>
              <a:t>rocks</a:t>
            </a:r>
            <a:endParaRPr lang="de-DE" sz="1600" b="1" dirty="0">
              <a:latin typeface="Arial" charset="0"/>
              <a:cs typeface="+mn-cs"/>
            </a:endParaRPr>
          </a:p>
          <a:p>
            <a:pPr>
              <a:buFontTx/>
              <a:buChar char="•"/>
              <a:defRPr/>
            </a:pPr>
            <a:r>
              <a:rPr lang="de-DE" sz="1600" b="1" dirty="0">
                <a:latin typeface="Arial" charset="0"/>
                <a:cs typeface="+mn-cs"/>
              </a:rPr>
              <a:t> Living in </a:t>
            </a:r>
            <a:r>
              <a:rPr lang="de-DE" sz="1600" b="1" dirty="0" err="1">
                <a:latin typeface="Arial" charset="0"/>
                <a:cs typeface="+mn-cs"/>
              </a:rPr>
              <a:t>healthy</a:t>
            </a:r>
            <a:r>
              <a:rPr lang="de-DE" sz="1600" b="1" dirty="0">
                <a:latin typeface="Arial" charset="0"/>
                <a:cs typeface="+mn-cs"/>
              </a:rPr>
              <a:t> </a:t>
            </a:r>
            <a:r>
              <a:rPr lang="de-DE" sz="1600" b="1" dirty="0" err="1">
                <a:latin typeface="Arial" charset="0"/>
                <a:cs typeface="+mn-cs"/>
              </a:rPr>
              <a:t>ground</a:t>
            </a:r>
            <a:endParaRPr lang="de-DE" sz="1600" b="1" dirty="0">
              <a:latin typeface="Arial" charset="0"/>
              <a:cs typeface="+mn-cs"/>
            </a:endParaRPr>
          </a:p>
          <a:p>
            <a:pPr>
              <a:buFontTx/>
              <a:buChar char="•"/>
              <a:defRPr/>
            </a:pPr>
            <a:r>
              <a:rPr lang="de-DE" sz="1600" b="1" dirty="0">
                <a:latin typeface="Arial" charset="0"/>
                <a:cs typeface="+mn-cs"/>
              </a:rPr>
              <a:t> </a:t>
            </a:r>
            <a:r>
              <a:rPr lang="de-DE" sz="1600" b="1" dirty="0" err="1">
                <a:latin typeface="Arial" charset="0"/>
                <a:cs typeface="+mn-cs"/>
              </a:rPr>
              <a:t>What</a:t>
            </a:r>
            <a:r>
              <a:rPr lang="de-DE" sz="1600" b="1" dirty="0">
                <a:latin typeface="Arial" charset="0"/>
                <a:cs typeface="+mn-cs"/>
              </a:rPr>
              <a:t> </a:t>
            </a:r>
            <a:r>
              <a:rPr lang="de-DE" sz="1600" b="1" dirty="0" err="1">
                <a:latin typeface="Arial" charset="0"/>
                <a:cs typeface="+mn-cs"/>
              </a:rPr>
              <a:t>clouds</a:t>
            </a:r>
            <a:r>
              <a:rPr lang="de-DE" sz="1600" b="1" dirty="0">
                <a:latin typeface="Arial" charset="0"/>
                <a:cs typeface="+mn-cs"/>
              </a:rPr>
              <a:t> </a:t>
            </a:r>
            <a:r>
              <a:rPr lang="de-DE" sz="1600" b="1" dirty="0" err="1">
                <a:latin typeface="Arial" charset="0"/>
                <a:cs typeface="+mn-cs"/>
              </a:rPr>
              <a:t>tell</a:t>
            </a:r>
            <a:endParaRPr lang="de-DE" sz="1600" b="1" dirty="0">
              <a:latin typeface="Arial" charset="0"/>
              <a:cs typeface="+mn-cs"/>
            </a:endParaRPr>
          </a:p>
          <a:p>
            <a:pPr>
              <a:buFontTx/>
              <a:buChar char="•"/>
              <a:defRPr/>
            </a:pPr>
            <a:r>
              <a:rPr lang="de-DE" sz="1600" b="1" dirty="0">
                <a:latin typeface="Arial" charset="0"/>
                <a:cs typeface="+mn-cs"/>
              </a:rPr>
              <a:t> </a:t>
            </a:r>
            <a:r>
              <a:rPr lang="de-DE" sz="1600" b="1" dirty="0" err="1">
                <a:latin typeface="Arial" charset="0"/>
                <a:cs typeface="+mn-cs"/>
              </a:rPr>
              <a:t>Hedge</a:t>
            </a:r>
            <a:r>
              <a:rPr lang="de-DE" sz="1600" b="1" dirty="0">
                <a:latin typeface="Arial" charset="0"/>
                <a:cs typeface="+mn-cs"/>
              </a:rPr>
              <a:t>, </a:t>
            </a:r>
            <a:r>
              <a:rPr lang="de-DE" sz="1600" b="1" dirty="0" err="1">
                <a:latin typeface="Arial" charset="0"/>
                <a:cs typeface="+mn-cs"/>
              </a:rPr>
              <a:t>meadow</a:t>
            </a:r>
            <a:r>
              <a:rPr lang="de-DE" sz="1600" b="1" dirty="0">
                <a:latin typeface="Arial" charset="0"/>
                <a:cs typeface="+mn-cs"/>
              </a:rPr>
              <a:t>, </a:t>
            </a:r>
            <a:r>
              <a:rPr lang="de-DE" sz="1600" b="1" dirty="0" err="1">
                <a:latin typeface="Arial" charset="0"/>
                <a:cs typeface="+mn-cs"/>
              </a:rPr>
              <a:t>lawn</a:t>
            </a:r>
            <a:r>
              <a:rPr lang="de-DE" sz="1600" b="1" dirty="0">
                <a:latin typeface="Arial" charset="0"/>
                <a:cs typeface="+mn-cs"/>
              </a:rPr>
              <a:t> - </a:t>
            </a:r>
            <a:r>
              <a:rPr lang="de-DE" sz="1600" b="1" dirty="0" err="1">
                <a:latin typeface="Arial" charset="0"/>
                <a:cs typeface="+mn-cs"/>
              </a:rPr>
              <a:t>life</a:t>
            </a:r>
            <a:r>
              <a:rPr lang="de-DE" sz="1600" b="1" dirty="0">
                <a:latin typeface="Arial" charset="0"/>
                <a:cs typeface="+mn-cs"/>
              </a:rPr>
              <a:t> </a:t>
            </a:r>
            <a:r>
              <a:rPr lang="de-DE" sz="1600" b="1" dirty="0" err="1">
                <a:latin typeface="Arial" charset="0"/>
                <a:cs typeface="+mn-cs"/>
              </a:rPr>
              <a:t>based</a:t>
            </a:r>
            <a:r>
              <a:rPr lang="de-DE" sz="1600" b="1" dirty="0">
                <a:latin typeface="Arial" charset="0"/>
                <a:cs typeface="+mn-cs"/>
              </a:rPr>
              <a:t> on </a:t>
            </a:r>
            <a:r>
              <a:rPr lang="de-DE" sz="1600" b="1" dirty="0" err="1">
                <a:latin typeface="Arial" charset="0"/>
                <a:cs typeface="+mn-cs"/>
              </a:rPr>
              <a:t>soil</a:t>
            </a:r>
            <a:endParaRPr lang="de-DE" sz="1600" b="1" dirty="0">
              <a:latin typeface="Arial" charset="0"/>
              <a:cs typeface="+mn-cs"/>
            </a:endParaRPr>
          </a:p>
        </p:txBody>
      </p:sp>
      <p:pic>
        <p:nvPicPr>
          <p:cNvPr id="22543" name="Picture 20" descr="Logo SchulLaborBayern"/>
          <p:cNvPicPr>
            <a:picLocks noChangeAspect="1" noChangeArrowheads="1"/>
          </p:cNvPicPr>
          <p:nvPr/>
        </p:nvPicPr>
        <p:blipFill>
          <a:blip r:embed="rId13" cstate="print"/>
          <a:srcRect/>
          <a:stretch>
            <a:fillRect/>
          </a:stretch>
        </p:blipFill>
        <p:spPr bwMode="auto">
          <a:xfrm>
            <a:off x="8147050" y="6569075"/>
            <a:ext cx="366713" cy="288925"/>
          </a:xfrm>
          <a:prstGeom prst="rect">
            <a:avLst/>
          </a:prstGeom>
          <a:noFill/>
          <a:ln w="9525">
            <a:noFill/>
            <a:miter lim="800000"/>
            <a:headEnd/>
            <a:tailEnd/>
          </a:ln>
        </p:spPr>
      </p:pic>
      <p:sp>
        <p:nvSpPr>
          <p:cNvPr id="22544" name="Text Box 24"/>
          <p:cNvSpPr txBox="1">
            <a:spLocks noChangeArrowheads="1"/>
          </p:cNvSpPr>
          <p:nvPr/>
        </p:nvSpPr>
        <p:spPr bwMode="auto">
          <a:xfrm>
            <a:off x="8791575" y="0"/>
            <a:ext cx="352425" cy="274638"/>
          </a:xfrm>
          <a:prstGeom prst="rect">
            <a:avLst/>
          </a:prstGeom>
          <a:noFill/>
          <a:ln w="9525">
            <a:noFill/>
            <a:miter lim="800000"/>
            <a:headEnd/>
            <a:tailEnd/>
          </a:ln>
        </p:spPr>
        <p:txBody>
          <a:bodyPr wrap="none">
            <a:spAutoFit/>
          </a:bodyPr>
          <a:lstStyle/>
          <a:p>
            <a:r>
              <a:rPr lang="de-DE" sz="1200">
                <a:solidFill>
                  <a:schemeClr val="bg1"/>
                </a:solidFill>
              </a:rPr>
              <a:t>19</a:t>
            </a:r>
          </a:p>
        </p:txBody>
      </p:sp>
      <p:sp>
        <p:nvSpPr>
          <p:cNvPr id="24"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4"/>
          <p:cNvGrpSpPr>
            <a:grpSpLocks/>
          </p:cNvGrpSpPr>
          <p:nvPr/>
        </p:nvGrpSpPr>
        <p:grpSpPr bwMode="auto">
          <a:xfrm>
            <a:off x="0" y="5354638"/>
            <a:ext cx="9144000" cy="1093787"/>
            <a:chOff x="0" y="3373"/>
            <a:chExt cx="5760" cy="689"/>
          </a:xfrm>
        </p:grpSpPr>
        <p:pic>
          <p:nvPicPr>
            <p:cNvPr id="23571" name="Picture 14" descr="Boden"/>
            <p:cNvPicPr>
              <a:picLocks noChangeAspect="1" noChangeArrowheads="1"/>
            </p:cNvPicPr>
            <p:nvPr/>
          </p:nvPicPr>
          <p:blipFill>
            <a:blip r:embed="rId3" cstate="print"/>
            <a:srcRect/>
            <a:stretch>
              <a:fillRect/>
            </a:stretch>
          </p:blipFill>
          <p:spPr bwMode="auto">
            <a:xfrm>
              <a:off x="0" y="3374"/>
              <a:ext cx="975" cy="687"/>
            </a:xfrm>
            <a:prstGeom prst="rect">
              <a:avLst/>
            </a:prstGeom>
            <a:noFill/>
            <a:ln w="9525">
              <a:noFill/>
              <a:miter lim="800000"/>
              <a:headEnd/>
              <a:tailEnd/>
            </a:ln>
          </p:spPr>
        </p:pic>
        <p:pic>
          <p:nvPicPr>
            <p:cNvPr id="23572" name="Picture 15" descr="Gesteinsbestimmung"/>
            <p:cNvPicPr>
              <a:picLocks noChangeAspect="1" noChangeArrowheads="1"/>
            </p:cNvPicPr>
            <p:nvPr/>
          </p:nvPicPr>
          <p:blipFill>
            <a:blip r:embed="rId4" cstate="print"/>
            <a:srcRect/>
            <a:stretch>
              <a:fillRect/>
            </a:stretch>
          </p:blipFill>
          <p:spPr bwMode="auto">
            <a:xfrm>
              <a:off x="1920" y="3374"/>
              <a:ext cx="975" cy="688"/>
            </a:xfrm>
            <a:prstGeom prst="rect">
              <a:avLst/>
            </a:prstGeom>
            <a:noFill/>
            <a:ln w="9525">
              <a:noFill/>
              <a:miter lim="800000"/>
              <a:headEnd/>
              <a:tailEnd/>
            </a:ln>
          </p:spPr>
        </p:pic>
        <p:pic>
          <p:nvPicPr>
            <p:cNvPr id="23573" name="Picture 16" descr="Kompression"/>
            <p:cNvPicPr>
              <a:picLocks noChangeAspect="1" noChangeArrowheads="1"/>
            </p:cNvPicPr>
            <p:nvPr/>
          </p:nvPicPr>
          <p:blipFill>
            <a:blip r:embed="rId5" cstate="print"/>
            <a:srcRect/>
            <a:stretch>
              <a:fillRect/>
            </a:stretch>
          </p:blipFill>
          <p:spPr bwMode="auto">
            <a:xfrm>
              <a:off x="947" y="3375"/>
              <a:ext cx="975" cy="687"/>
            </a:xfrm>
            <a:prstGeom prst="rect">
              <a:avLst/>
            </a:prstGeom>
            <a:noFill/>
            <a:ln w="9525">
              <a:noFill/>
              <a:miter lim="800000"/>
              <a:headEnd/>
              <a:tailEnd/>
            </a:ln>
          </p:spPr>
        </p:pic>
        <p:pic>
          <p:nvPicPr>
            <p:cNvPr id="23574" name="Picture 18" descr="Bodenprobe"/>
            <p:cNvPicPr>
              <a:picLocks noChangeAspect="1" noChangeArrowheads="1"/>
            </p:cNvPicPr>
            <p:nvPr/>
          </p:nvPicPr>
          <p:blipFill>
            <a:blip r:embed="rId6" cstate="print"/>
            <a:srcRect/>
            <a:stretch>
              <a:fillRect/>
            </a:stretch>
          </p:blipFill>
          <p:spPr bwMode="auto">
            <a:xfrm>
              <a:off x="2884" y="3375"/>
              <a:ext cx="975" cy="686"/>
            </a:xfrm>
            <a:prstGeom prst="rect">
              <a:avLst/>
            </a:prstGeom>
            <a:noFill/>
            <a:ln w="9525">
              <a:noFill/>
              <a:miter lim="800000"/>
              <a:headEnd/>
              <a:tailEnd/>
            </a:ln>
          </p:spPr>
        </p:pic>
        <p:pic>
          <p:nvPicPr>
            <p:cNvPr id="23575" name="Picture 19" descr="Gesteinskreislauf"/>
            <p:cNvPicPr>
              <a:picLocks noChangeAspect="1" noChangeArrowheads="1"/>
            </p:cNvPicPr>
            <p:nvPr/>
          </p:nvPicPr>
          <p:blipFill>
            <a:blip r:embed="rId7" cstate="print"/>
            <a:srcRect/>
            <a:stretch>
              <a:fillRect/>
            </a:stretch>
          </p:blipFill>
          <p:spPr bwMode="auto">
            <a:xfrm>
              <a:off x="4785" y="3373"/>
              <a:ext cx="975" cy="689"/>
            </a:xfrm>
            <a:prstGeom prst="rect">
              <a:avLst/>
            </a:prstGeom>
            <a:noFill/>
            <a:ln w="9525">
              <a:noFill/>
              <a:miter lim="800000"/>
              <a:headEnd/>
              <a:tailEnd/>
            </a:ln>
          </p:spPr>
        </p:pic>
        <p:pic>
          <p:nvPicPr>
            <p:cNvPr id="23576" name="Picture 17" descr="Exkursion FränkLinie - Fremdrechte"/>
            <p:cNvPicPr>
              <a:picLocks noChangeAspect="1" noChangeArrowheads="1"/>
            </p:cNvPicPr>
            <p:nvPr/>
          </p:nvPicPr>
          <p:blipFill>
            <a:blip r:embed="rId8" cstate="print"/>
            <a:srcRect/>
            <a:stretch>
              <a:fillRect/>
            </a:stretch>
          </p:blipFill>
          <p:spPr bwMode="auto">
            <a:xfrm>
              <a:off x="3839" y="3373"/>
              <a:ext cx="975" cy="689"/>
            </a:xfrm>
            <a:prstGeom prst="rect">
              <a:avLst/>
            </a:prstGeom>
            <a:noFill/>
            <a:ln w="9525">
              <a:noFill/>
              <a:miter lim="800000"/>
              <a:headEnd/>
              <a:tailEnd/>
            </a:ln>
          </p:spPr>
        </p:pic>
      </p:grpSp>
      <p:sp>
        <p:nvSpPr>
          <p:cNvPr id="23555" name="Text Box 9"/>
          <p:cNvSpPr txBox="1">
            <a:spLocks noChangeArrowheads="1"/>
          </p:cNvSpPr>
          <p:nvPr/>
        </p:nvSpPr>
        <p:spPr bwMode="auto">
          <a:xfrm>
            <a:off x="566738" y="1503363"/>
            <a:ext cx="7951787" cy="1754187"/>
          </a:xfrm>
          <a:prstGeom prst="rect">
            <a:avLst/>
          </a:prstGeom>
          <a:noFill/>
          <a:ln w="9525">
            <a:noFill/>
            <a:miter lim="800000"/>
            <a:headEnd/>
            <a:tailEnd/>
          </a:ln>
        </p:spPr>
        <p:txBody>
          <a:bodyPr wrap="none">
            <a:spAutoFit/>
          </a:bodyPr>
          <a:lstStyle/>
          <a:p>
            <a:r>
              <a:rPr lang="de-DE"/>
              <a:t>As future multiplicators they are encouraged to show that research means</a:t>
            </a:r>
          </a:p>
          <a:p>
            <a:r>
              <a:rPr lang="de-DE"/>
              <a:t>scientific work crossing the boundaries of school subjects in order to find</a:t>
            </a:r>
          </a:p>
          <a:p>
            <a:r>
              <a:rPr lang="de-DE"/>
              <a:t>answers on demanding questions like the access to ressources and energy.</a:t>
            </a:r>
          </a:p>
          <a:p>
            <a:r>
              <a:rPr lang="de-DE"/>
              <a:t>Researching System Earth forms an example for interdisciplinary research </a:t>
            </a:r>
          </a:p>
          <a:p>
            <a:r>
              <a:rPr lang="de-DE"/>
              <a:t>involving geophysics, geochemistry, geology, drilling technology, geobiology,</a:t>
            </a:r>
          </a:p>
          <a:p>
            <a:r>
              <a:rPr lang="de-DE"/>
              <a:t>geoinformatics, geodesy etc.</a:t>
            </a:r>
          </a:p>
        </p:txBody>
      </p:sp>
      <p:sp>
        <p:nvSpPr>
          <p:cNvPr id="23556" name="Rectangle 21"/>
          <p:cNvSpPr>
            <a:spLocks noChangeArrowheads="1"/>
          </p:cNvSpPr>
          <p:nvPr/>
        </p:nvSpPr>
        <p:spPr bwMode="auto">
          <a:xfrm>
            <a:off x="0" y="5181600"/>
            <a:ext cx="9144000" cy="141288"/>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23557" name="Rectangle 22"/>
          <p:cNvSpPr>
            <a:spLocks noChangeArrowheads="1"/>
          </p:cNvSpPr>
          <p:nvPr/>
        </p:nvSpPr>
        <p:spPr bwMode="auto">
          <a:xfrm>
            <a:off x="0" y="6443663"/>
            <a:ext cx="9144000" cy="63500"/>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23558" name="Picture 2" descr="Kopfbalken"/>
          <p:cNvPicPr>
            <a:picLocks noChangeAspect="1" noChangeArrowheads="1"/>
          </p:cNvPicPr>
          <p:nvPr/>
        </p:nvPicPr>
        <p:blipFill>
          <a:blip r:embed="rId9" cstate="print"/>
          <a:srcRect/>
          <a:stretch>
            <a:fillRect/>
          </a:stretch>
        </p:blipFill>
        <p:spPr bwMode="auto">
          <a:xfrm>
            <a:off x="0" y="0"/>
            <a:ext cx="9144000" cy="768350"/>
          </a:xfrm>
          <a:prstGeom prst="rect">
            <a:avLst/>
          </a:prstGeom>
          <a:noFill/>
          <a:ln w="9525">
            <a:noFill/>
            <a:miter lim="800000"/>
            <a:headEnd/>
            <a:tailEnd/>
          </a:ln>
        </p:spPr>
      </p:pic>
      <p:pic>
        <p:nvPicPr>
          <p:cNvPr id="23559" name="Picture 3" descr="Basislinie"/>
          <p:cNvPicPr>
            <a:picLocks noChangeAspect="1" noChangeArrowheads="1"/>
          </p:cNvPicPr>
          <p:nvPr/>
        </p:nvPicPr>
        <p:blipFill>
          <a:blip r:embed="rId10" cstate="print"/>
          <a:srcRect/>
          <a:stretch>
            <a:fillRect/>
          </a:stretch>
        </p:blipFill>
        <p:spPr bwMode="auto">
          <a:xfrm>
            <a:off x="0" y="6477000"/>
            <a:ext cx="9144000" cy="85725"/>
          </a:xfrm>
          <a:prstGeom prst="rect">
            <a:avLst/>
          </a:prstGeom>
          <a:noFill/>
          <a:ln w="9525">
            <a:noFill/>
            <a:miter lim="800000"/>
            <a:headEnd/>
            <a:tailEnd/>
          </a:ln>
        </p:spPr>
      </p:pic>
      <p:sp>
        <p:nvSpPr>
          <p:cNvPr id="23560"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Learning opportunities</a:t>
            </a:r>
          </a:p>
        </p:txBody>
      </p:sp>
      <p:pic>
        <p:nvPicPr>
          <p:cNvPr id="23561" name="Picture 5" descr="Kopfbalken-Logo"/>
          <p:cNvPicPr>
            <a:picLocks noChangeAspect="1" noChangeArrowheads="1"/>
          </p:cNvPicPr>
          <p:nvPr/>
        </p:nvPicPr>
        <p:blipFill>
          <a:blip r:embed="rId11" cstate="print"/>
          <a:srcRect/>
          <a:stretch>
            <a:fillRect/>
          </a:stretch>
        </p:blipFill>
        <p:spPr bwMode="auto">
          <a:xfrm>
            <a:off x="7023100" y="0"/>
            <a:ext cx="2120900" cy="755650"/>
          </a:xfrm>
          <a:prstGeom prst="rect">
            <a:avLst/>
          </a:prstGeom>
          <a:noFill/>
          <a:ln w="9525">
            <a:noFill/>
            <a:miter lim="800000"/>
            <a:headEnd/>
            <a:tailEnd/>
          </a:ln>
        </p:spPr>
      </p:pic>
      <p:pic>
        <p:nvPicPr>
          <p:cNvPr id="23562" name="Picture 6" descr="Logo_Schriftzug_2C"/>
          <p:cNvPicPr>
            <a:picLocks noChangeAspect="1" noChangeArrowheads="1"/>
          </p:cNvPicPr>
          <p:nvPr/>
        </p:nvPicPr>
        <p:blipFill>
          <a:blip r:embed="rId12" cstate="print"/>
          <a:srcRect/>
          <a:stretch>
            <a:fillRect/>
          </a:stretch>
        </p:blipFill>
        <p:spPr bwMode="auto">
          <a:xfrm>
            <a:off x="8532813" y="6569075"/>
            <a:ext cx="611187" cy="288925"/>
          </a:xfrm>
          <a:prstGeom prst="rect">
            <a:avLst/>
          </a:prstGeom>
          <a:noFill/>
          <a:ln w="9525">
            <a:noFill/>
            <a:miter lim="800000"/>
            <a:headEnd/>
            <a:tailEnd/>
          </a:ln>
        </p:spPr>
      </p:pic>
      <p:sp>
        <p:nvSpPr>
          <p:cNvPr id="23563" name="Text Box 8"/>
          <p:cNvSpPr txBox="1">
            <a:spLocks noChangeArrowheads="1"/>
          </p:cNvSpPr>
          <p:nvPr/>
        </p:nvSpPr>
        <p:spPr bwMode="auto">
          <a:xfrm>
            <a:off x="163513" y="912813"/>
            <a:ext cx="2873375" cy="400050"/>
          </a:xfrm>
          <a:prstGeom prst="rect">
            <a:avLst/>
          </a:prstGeom>
          <a:noFill/>
          <a:ln w="9525">
            <a:noFill/>
            <a:miter lim="800000"/>
            <a:headEnd/>
            <a:tailEnd/>
          </a:ln>
        </p:spPr>
        <p:txBody>
          <a:bodyPr wrap="none">
            <a:spAutoFit/>
          </a:bodyPr>
          <a:lstStyle/>
          <a:p>
            <a:r>
              <a:rPr lang="de-DE" sz="2000" b="1"/>
              <a:t>Teachers in education</a:t>
            </a:r>
            <a:endParaRPr lang="de-DE" sz="1400" b="1"/>
          </a:p>
        </p:txBody>
      </p:sp>
      <p:grpSp>
        <p:nvGrpSpPr>
          <p:cNvPr id="23564" name="Gruppieren 23"/>
          <p:cNvGrpSpPr>
            <a:grpSpLocks/>
          </p:cNvGrpSpPr>
          <p:nvPr/>
        </p:nvGrpSpPr>
        <p:grpSpPr bwMode="auto">
          <a:xfrm>
            <a:off x="2122488" y="3467100"/>
            <a:ext cx="4583112" cy="1082675"/>
            <a:chOff x="1447800" y="3422887"/>
            <a:chExt cx="4582886" cy="1083799"/>
          </a:xfrm>
        </p:grpSpPr>
        <p:sp>
          <p:nvSpPr>
            <p:cNvPr id="23568" name="Rectangle 11"/>
            <p:cNvSpPr>
              <a:spLocks noChangeArrowheads="1"/>
            </p:cNvSpPr>
            <p:nvPr/>
          </p:nvSpPr>
          <p:spPr bwMode="auto">
            <a:xfrm>
              <a:off x="1517644" y="3492737"/>
              <a:ext cx="4513042" cy="1013949"/>
            </a:xfrm>
            <a:prstGeom prst="rect">
              <a:avLst/>
            </a:prstGeom>
            <a:solidFill>
              <a:schemeClr val="bg2"/>
            </a:solidFill>
            <a:ln w="9525">
              <a:noFill/>
              <a:miter lim="800000"/>
              <a:headEnd/>
              <a:tailEnd/>
            </a:ln>
          </p:spPr>
          <p:txBody>
            <a:bodyPr wrap="none" anchor="ctr"/>
            <a:lstStyle/>
            <a:p>
              <a:endParaRPr lang="de-DE"/>
            </a:p>
          </p:txBody>
        </p:sp>
        <p:sp>
          <p:nvSpPr>
            <p:cNvPr id="23569" name="Rectangle 12"/>
            <p:cNvSpPr>
              <a:spLocks noChangeArrowheads="1"/>
            </p:cNvSpPr>
            <p:nvPr/>
          </p:nvSpPr>
          <p:spPr bwMode="auto">
            <a:xfrm>
              <a:off x="1447800" y="3422887"/>
              <a:ext cx="4513042" cy="1013949"/>
            </a:xfrm>
            <a:prstGeom prst="rect">
              <a:avLst/>
            </a:prstGeom>
            <a:solidFill>
              <a:srgbClr val="EE9845"/>
            </a:solidFill>
            <a:ln w="9525">
              <a:noFill/>
              <a:miter lim="800000"/>
              <a:headEnd/>
              <a:tailEnd/>
            </a:ln>
          </p:spPr>
          <p:txBody>
            <a:bodyPr wrap="none" anchor="ctr"/>
            <a:lstStyle/>
            <a:p>
              <a:endParaRPr lang="de-DE"/>
            </a:p>
          </p:txBody>
        </p:sp>
        <p:sp>
          <p:nvSpPr>
            <p:cNvPr id="24589" name="Text Box 13"/>
            <p:cNvSpPr txBox="1">
              <a:spLocks noChangeArrowheads="1"/>
            </p:cNvSpPr>
            <p:nvPr/>
          </p:nvSpPr>
          <p:spPr bwMode="auto">
            <a:xfrm>
              <a:off x="1509709" y="3473740"/>
              <a:ext cx="3941569" cy="738954"/>
            </a:xfrm>
            <a:prstGeom prst="rect">
              <a:avLst/>
            </a:prstGeom>
            <a:noFill/>
            <a:ln w="9525">
              <a:noFill/>
              <a:miter lim="800000"/>
              <a:headEnd/>
              <a:tailEnd/>
            </a:ln>
            <a:effectLst/>
          </p:spPr>
          <p:txBody>
            <a:bodyPr wrap="none">
              <a:spAutoFit/>
            </a:bodyPr>
            <a:lstStyle/>
            <a:p>
              <a:pPr>
                <a:defRPr/>
              </a:pPr>
              <a:r>
                <a:rPr lang="de-DE" b="1" u="sng" dirty="0" err="1">
                  <a:effectLst>
                    <a:outerShdw blurRad="38100" dist="38100" dir="2700000" algn="tl">
                      <a:srgbClr val="C0C0C0"/>
                    </a:outerShdw>
                  </a:effectLst>
                  <a:latin typeface="Arial" charset="0"/>
                </a:rPr>
                <a:t>MSc</a:t>
              </a:r>
              <a:r>
                <a:rPr lang="de-DE" b="1" u="sng" dirty="0">
                  <a:effectLst>
                    <a:outerShdw blurRad="38100" dist="38100" dir="2700000" algn="tl">
                      <a:srgbClr val="C0C0C0"/>
                    </a:outerShdw>
                  </a:effectLst>
                  <a:latin typeface="Arial" charset="0"/>
                </a:rPr>
                <a:t>. </a:t>
              </a:r>
              <a:r>
                <a:rPr lang="de-DE" b="1" u="sng" dirty="0" err="1">
                  <a:effectLst>
                    <a:outerShdw blurRad="38100" dist="38100" dir="2700000" algn="tl">
                      <a:srgbClr val="C0C0C0"/>
                    </a:outerShdw>
                  </a:effectLst>
                  <a:latin typeface="Arial" charset="0"/>
                </a:rPr>
                <a:t>studies</a:t>
              </a:r>
              <a:r>
                <a:rPr lang="de-DE" b="1" u="sng" dirty="0">
                  <a:effectLst>
                    <a:outerShdw blurRad="38100" dist="38100" dir="2700000" algn="tl">
                      <a:srgbClr val="C0C0C0"/>
                    </a:outerShdw>
                  </a:effectLst>
                  <a:latin typeface="Arial" charset="0"/>
                </a:rPr>
                <a:t> </a:t>
              </a:r>
              <a:r>
                <a:rPr lang="de-DE" b="1" u="sng" dirty="0" err="1">
                  <a:effectLst>
                    <a:outerShdw blurRad="38100" dist="38100" dir="2700000" algn="tl">
                      <a:srgbClr val="C0C0C0"/>
                    </a:outerShdw>
                  </a:effectLst>
                  <a:latin typeface="Arial" charset="0"/>
                </a:rPr>
                <a:t>Didactics</a:t>
              </a:r>
              <a:r>
                <a:rPr lang="de-DE" b="1" u="sng" dirty="0">
                  <a:effectLst>
                    <a:outerShdw blurRad="38100" dist="38100" dir="2700000" algn="tl">
                      <a:srgbClr val="C0C0C0"/>
                    </a:outerShdw>
                  </a:effectLst>
                  <a:latin typeface="Arial" charset="0"/>
                </a:rPr>
                <a:t> in </a:t>
              </a:r>
              <a:r>
                <a:rPr lang="de-DE" b="1" u="sng" dirty="0" err="1">
                  <a:effectLst>
                    <a:outerShdw blurRad="38100" dist="38100" dir="2700000" algn="tl">
                      <a:srgbClr val="C0C0C0"/>
                    </a:outerShdw>
                  </a:effectLst>
                  <a:latin typeface="Arial" charset="0"/>
                </a:rPr>
                <a:t>Geology</a:t>
              </a:r>
              <a:endParaRPr lang="de-DE" b="1" u="sng" dirty="0">
                <a:effectLst>
                  <a:outerShdw blurRad="38100" dist="38100" dir="2700000" algn="tl">
                    <a:srgbClr val="000000">
                      <a:alpha val="43137"/>
                    </a:srgbClr>
                  </a:outerShdw>
                </a:effectLst>
                <a:latin typeface="Arial" charset="0"/>
                <a:cs typeface="+mn-cs"/>
              </a:endParaRPr>
            </a:p>
            <a:p>
              <a:pPr>
                <a:defRPr/>
              </a:pPr>
              <a:endParaRPr lang="de-DE" sz="800" dirty="0">
                <a:latin typeface="Arial" charset="0"/>
                <a:cs typeface="+mn-cs"/>
              </a:endParaRPr>
            </a:p>
            <a:p>
              <a:pPr>
                <a:buFontTx/>
                <a:buChar char="•"/>
                <a:defRPr/>
              </a:pPr>
              <a:r>
                <a:rPr lang="de-DE" sz="1600" dirty="0">
                  <a:latin typeface="Arial" charset="0"/>
                  <a:cs typeface="+mn-cs"/>
                </a:rPr>
                <a:t> Module</a:t>
              </a:r>
              <a:r>
                <a:rPr lang="de-DE" sz="1600" b="1" dirty="0">
                  <a:latin typeface="Arial" charset="0"/>
                  <a:cs typeface="+mn-cs"/>
                </a:rPr>
                <a:t> Models in </a:t>
              </a:r>
              <a:r>
                <a:rPr lang="de-DE" sz="1600" b="1" dirty="0" err="1">
                  <a:latin typeface="Arial" charset="0"/>
                  <a:cs typeface="+mn-cs"/>
                </a:rPr>
                <a:t>Geology</a:t>
              </a:r>
              <a:endParaRPr lang="de-DE" sz="1600" b="1" dirty="0">
                <a:latin typeface="Arial" charset="0"/>
                <a:cs typeface="+mn-cs"/>
              </a:endParaRPr>
            </a:p>
          </p:txBody>
        </p:sp>
      </p:grpSp>
      <p:pic>
        <p:nvPicPr>
          <p:cNvPr id="23565" name="Picture 19" descr="Logo SchulLaborBayern"/>
          <p:cNvPicPr>
            <a:picLocks noChangeAspect="1" noChangeArrowheads="1"/>
          </p:cNvPicPr>
          <p:nvPr/>
        </p:nvPicPr>
        <p:blipFill>
          <a:blip r:embed="rId13" cstate="print"/>
          <a:srcRect/>
          <a:stretch>
            <a:fillRect/>
          </a:stretch>
        </p:blipFill>
        <p:spPr bwMode="auto">
          <a:xfrm>
            <a:off x="8147050" y="6569075"/>
            <a:ext cx="366713" cy="288925"/>
          </a:xfrm>
          <a:prstGeom prst="rect">
            <a:avLst/>
          </a:prstGeom>
          <a:noFill/>
          <a:ln w="9525">
            <a:noFill/>
            <a:miter lim="800000"/>
            <a:headEnd/>
            <a:tailEnd/>
          </a:ln>
        </p:spPr>
      </p:pic>
      <p:sp>
        <p:nvSpPr>
          <p:cNvPr id="23566" name="Text Box 23"/>
          <p:cNvSpPr txBox="1">
            <a:spLocks noChangeArrowheads="1"/>
          </p:cNvSpPr>
          <p:nvPr/>
        </p:nvSpPr>
        <p:spPr bwMode="auto">
          <a:xfrm>
            <a:off x="8789988" y="0"/>
            <a:ext cx="354012" cy="276225"/>
          </a:xfrm>
          <a:prstGeom prst="rect">
            <a:avLst/>
          </a:prstGeom>
          <a:noFill/>
          <a:ln w="9525">
            <a:noFill/>
            <a:miter lim="800000"/>
            <a:headEnd/>
            <a:tailEnd/>
          </a:ln>
        </p:spPr>
        <p:txBody>
          <a:bodyPr wrap="none">
            <a:spAutoFit/>
          </a:bodyPr>
          <a:lstStyle/>
          <a:p>
            <a:pPr algn="r"/>
            <a:r>
              <a:rPr lang="de-DE" sz="1200">
                <a:solidFill>
                  <a:schemeClr val="bg1"/>
                </a:solidFill>
              </a:rPr>
              <a:t>20</a:t>
            </a:r>
          </a:p>
        </p:txBody>
      </p:sp>
      <p:sp>
        <p:nvSpPr>
          <p:cNvPr id="25"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9"/>
          <p:cNvSpPr txBox="1">
            <a:spLocks noChangeArrowheads="1"/>
          </p:cNvSpPr>
          <p:nvPr/>
        </p:nvSpPr>
        <p:spPr bwMode="auto">
          <a:xfrm>
            <a:off x="566738" y="1449388"/>
            <a:ext cx="7762875" cy="922337"/>
          </a:xfrm>
          <a:prstGeom prst="rect">
            <a:avLst/>
          </a:prstGeom>
          <a:noFill/>
          <a:ln w="9525">
            <a:noFill/>
            <a:miter lim="800000"/>
            <a:headEnd/>
            <a:tailEnd/>
          </a:ln>
        </p:spPr>
        <p:txBody>
          <a:bodyPr wrap="none">
            <a:spAutoFit/>
          </a:bodyPr>
          <a:lstStyle/>
          <a:p>
            <a:r>
              <a:rPr lang="de-DE"/>
              <a:t>At an authentic site of fundamental research they shall recognize research</a:t>
            </a:r>
          </a:p>
          <a:p>
            <a:r>
              <a:rPr lang="de-DE"/>
              <a:t>as fruitful interaction of numerous disciplines and will experience aspects </a:t>
            </a:r>
          </a:p>
          <a:p>
            <a:r>
              <a:rPr lang="de-DE"/>
              <a:t>and methods of science communication into the public.</a:t>
            </a:r>
          </a:p>
        </p:txBody>
      </p:sp>
      <p:sp>
        <p:nvSpPr>
          <p:cNvPr id="24579" name="Rectangle 21"/>
          <p:cNvSpPr>
            <a:spLocks noChangeArrowheads="1"/>
          </p:cNvSpPr>
          <p:nvPr/>
        </p:nvSpPr>
        <p:spPr bwMode="auto">
          <a:xfrm>
            <a:off x="0" y="5181600"/>
            <a:ext cx="9144000" cy="141288"/>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24580" name="Rectangle 22"/>
          <p:cNvSpPr>
            <a:spLocks noChangeArrowheads="1"/>
          </p:cNvSpPr>
          <p:nvPr/>
        </p:nvSpPr>
        <p:spPr bwMode="auto">
          <a:xfrm>
            <a:off x="0" y="6443663"/>
            <a:ext cx="9144000" cy="63500"/>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24581" name="Picture 2" descr="Kopfbalken"/>
          <p:cNvPicPr>
            <a:picLocks noChangeAspect="1" noChangeArrowheads="1"/>
          </p:cNvPicPr>
          <p:nvPr/>
        </p:nvPicPr>
        <p:blipFill>
          <a:blip r:embed="rId3" cstate="print"/>
          <a:srcRect/>
          <a:stretch>
            <a:fillRect/>
          </a:stretch>
        </p:blipFill>
        <p:spPr bwMode="auto">
          <a:xfrm>
            <a:off x="0" y="0"/>
            <a:ext cx="9144000" cy="768350"/>
          </a:xfrm>
          <a:prstGeom prst="rect">
            <a:avLst/>
          </a:prstGeom>
          <a:noFill/>
          <a:ln w="9525">
            <a:noFill/>
            <a:miter lim="800000"/>
            <a:headEnd/>
            <a:tailEnd/>
          </a:ln>
        </p:spPr>
      </p:pic>
      <p:pic>
        <p:nvPicPr>
          <p:cNvPr id="24582" name="Picture 3" descr="Basislinie"/>
          <p:cNvPicPr>
            <a:picLocks noChangeAspect="1" noChangeArrowheads="1"/>
          </p:cNvPicPr>
          <p:nvPr/>
        </p:nvPicPr>
        <p:blipFill>
          <a:blip r:embed="rId4" cstate="print"/>
          <a:srcRect/>
          <a:stretch>
            <a:fillRect/>
          </a:stretch>
        </p:blipFill>
        <p:spPr bwMode="auto">
          <a:xfrm>
            <a:off x="0" y="6477000"/>
            <a:ext cx="9144000" cy="85725"/>
          </a:xfrm>
          <a:prstGeom prst="rect">
            <a:avLst/>
          </a:prstGeom>
          <a:noFill/>
          <a:ln w="9525">
            <a:noFill/>
            <a:miter lim="800000"/>
            <a:headEnd/>
            <a:tailEnd/>
          </a:ln>
        </p:spPr>
      </p:pic>
      <p:sp>
        <p:nvSpPr>
          <p:cNvPr id="24583"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Learning opportunities</a:t>
            </a:r>
          </a:p>
        </p:txBody>
      </p:sp>
      <p:pic>
        <p:nvPicPr>
          <p:cNvPr id="24584" name="Picture 5" descr="Kopfbalken-Logo"/>
          <p:cNvPicPr>
            <a:picLocks noChangeAspect="1" noChangeArrowheads="1"/>
          </p:cNvPicPr>
          <p:nvPr/>
        </p:nvPicPr>
        <p:blipFill>
          <a:blip r:embed="rId5" cstate="print"/>
          <a:srcRect/>
          <a:stretch>
            <a:fillRect/>
          </a:stretch>
        </p:blipFill>
        <p:spPr bwMode="auto">
          <a:xfrm>
            <a:off x="7023100" y="0"/>
            <a:ext cx="2120900" cy="755650"/>
          </a:xfrm>
          <a:prstGeom prst="rect">
            <a:avLst/>
          </a:prstGeom>
          <a:noFill/>
          <a:ln w="9525">
            <a:noFill/>
            <a:miter lim="800000"/>
            <a:headEnd/>
            <a:tailEnd/>
          </a:ln>
        </p:spPr>
      </p:pic>
      <p:pic>
        <p:nvPicPr>
          <p:cNvPr id="24585" name="Picture 6" descr="Logo_Schriftzug_2C"/>
          <p:cNvPicPr>
            <a:picLocks noChangeAspect="1" noChangeArrowheads="1"/>
          </p:cNvPicPr>
          <p:nvPr/>
        </p:nvPicPr>
        <p:blipFill>
          <a:blip r:embed="rId6" cstate="print"/>
          <a:srcRect/>
          <a:stretch>
            <a:fillRect/>
          </a:stretch>
        </p:blipFill>
        <p:spPr bwMode="auto">
          <a:xfrm>
            <a:off x="8532813" y="6569075"/>
            <a:ext cx="611187" cy="288925"/>
          </a:xfrm>
          <a:prstGeom prst="rect">
            <a:avLst/>
          </a:prstGeom>
          <a:noFill/>
          <a:ln w="9525">
            <a:noFill/>
            <a:miter lim="800000"/>
            <a:headEnd/>
            <a:tailEnd/>
          </a:ln>
        </p:spPr>
      </p:pic>
      <p:sp>
        <p:nvSpPr>
          <p:cNvPr id="24586" name="Text Box 8"/>
          <p:cNvSpPr txBox="1">
            <a:spLocks noChangeArrowheads="1"/>
          </p:cNvSpPr>
          <p:nvPr/>
        </p:nvSpPr>
        <p:spPr bwMode="auto">
          <a:xfrm>
            <a:off x="163513" y="912813"/>
            <a:ext cx="1282700" cy="400050"/>
          </a:xfrm>
          <a:prstGeom prst="rect">
            <a:avLst/>
          </a:prstGeom>
          <a:noFill/>
          <a:ln w="9525">
            <a:noFill/>
            <a:miter lim="800000"/>
            <a:headEnd/>
            <a:tailEnd/>
          </a:ln>
        </p:spPr>
        <p:txBody>
          <a:bodyPr wrap="none">
            <a:spAutoFit/>
          </a:bodyPr>
          <a:lstStyle/>
          <a:p>
            <a:r>
              <a:rPr lang="de-DE" sz="2000" b="1"/>
              <a:t>Students</a:t>
            </a:r>
            <a:endParaRPr lang="de-DE" sz="1400" b="1"/>
          </a:p>
        </p:txBody>
      </p:sp>
      <p:sp>
        <p:nvSpPr>
          <p:cNvPr id="24587" name="Rectangle 11"/>
          <p:cNvSpPr>
            <a:spLocks noChangeArrowheads="1"/>
          </p:cNvSpPr>
          <p:nvPr/>
        </p:nvSpPr>
        <p:spPr bwMode="auto">
          <a:xfrm>
            <a:off x="1017588" y="2676525"/>
            <a:ext cx="7124700" cy="3733800"/>
          </a:xfrm>
          <a:prstGeom prst="rect">
            <a:avLst/>
          </a:prstGeom>
          <a:solidFill>
            <a:schemeClr val="bg2"/>
          </a:solidFill>
          <a:ln w="9525">
            <a:noFill/>
            <a:miter lim="800000"/>
            <a:headEnd/>
            <a:tailEnd/>
          </a:ln>
        </p:spPr>
        <p:txBody>
          <a:bodyPr wrap="none" anchor="ctr"/>
          <a:lstStyle/>
          <a:p>
            <a:endParaRPr lang="de-DE"/>
          </a:p>
        </p:txBody>
      </p:sp>
      <p:sp>
        <p:nvSpPr>
          <p:cNvPr id="24588" name="Rectangle 12"/>
          <p:cNvSpPr>
            <a:spLocks noChangeArrowheads="1"/>
          </p:cNvSpPr>
          <p:nvPr/>
        </p:nvSpPr>
        <p:spPr bwMode="auto">
          <a:xfrm>
            <a:off x="947738" y="2606675"/>
            <a:ext cx="7124700" cy="3713163"/>
          </a:xfrm>
          <a:prstGeom prst="rect">
            <a:avLst/>
          </a:prstGeom>
          <a:solidFill>
            <a:srgbClr val="EE9845"/>
          </a:solidFill>
          <a:ln w="9525">
            <a:noFill/>
            <a:miter lim="800000"/>
            <a:headEnd/>
            <a:tailEnd/>
          </a:ln>
        </p:spPr>
        <p:txBody>
          <a:bodyPr wrap="none" anchor="ctr"/>
          <a:lstStyle/>
          <a:p>
            <a:endParaRPr lang="de-DE"/>
          </a:p>
        </p:txBody>
      </p:sp>
      <p:sp>
        <p:nvSpPr>
          <p:cNvPr id="24589" name="Text Box 13"/>
          <p:cNvSpPr txBox="1">
            <a:spLocks noChangeArrowheads="1"/>
          </p:cNvSpPr>
          <p:nvPr/>
        </p:nvSpPr>
        <p:spPr bwMode="auto">
          <a:xfrm>
            <a:off x="1009650" y="2657475"/>
            <a:ext cx="2312988" cy="369888"/>
          </a:xfrm>
          <a:prstGeom prst="rect">
            <a:avLst/>
          </a:prstGeom>
          <a:noFill/>
          <a:ln w="9525">
            <a:noFill/>
            <a:miter lim="800000"/>
            <a:headEnd/>
            <a:tailEnd/>
          </a:ln>
          <a:effectLst/>
        </p:spPr>
        <p:txBody>
          <a:bodyPr wrap="none">
            <a:spAutoFit/>
          </a:bodyPr>
          <a:lstStyle/>
          <a:p>
            <a:pPr>
              <a:defRPr/>
            </a:pPr>
            <a:r>
              <a:rPr lang="de-DE" b="1" u="sng" dirty="0">
                <a:effectLst>
                  <a:outerShdw blurRad="38100" dist="38100" dir="2700000" algn="tl">
                    <a:srgbClr val="C0C0C0"/>
                  </a:outerShdw>
                </a:effectLst>
                <a:latin typeface="Arial" charset="0"/>
              </a:rPr>
              <a:t>Field </a:t>
            </a:r>
            <a:r>
              <a:rPr lang="de-DE" b="1" u="sng" dirty="0" err="1">
                <a:effectLst>
                  <a:outerShdw blurRad="38100" dist="38100" dir="2700000" algn="tl">
                    <a:srgbClr val="C0C0C0"/>
                  </a:outerShdw>
                </a:effectLst>
                <a:latin typeface="Arial" charset="0"/>
              </a:rPr>
              <a:t>trip</a:t>
            </a:r>
            <a:r>
              <a:rPr lang="de-DE" b="1" u="sng" dirty="0">
                <a:effectLst>
                  <a:outerShdw blurRad="38100" dist="38100" dir="2700000" algn="tl">
                    <a:srgbClr val="C0C0C0"/>
                  </a:outerShdw>
                </a:effectLst>
                <a:latin typeface="Arial" charset="0"/>
              </a:rPr>
              <a:t> </a:t>
            </a:r>
            <a:r>
              <a:rPr lang="de-DE" b="1" u="sng" dirty="0" err="1">
                <a:effectLst>
                  <a:outerShdw blurRad="38100" dist="38100" dir="2700000" algn="tl">
                    <a:srgbClr val="C0C0C0"/>
                  </a:outerShdw>
                </a:effectLst>
                <a:latin typeface="Arial" charset="0"/>
              </a:rPr>
              <a:t>target</a:t>
            </a:r>
            <a:r>
              <a:rPr lang="de-DE" b="1" u="sng" dirty="0">
                <a:effectLst>
                  <a:outerShdw blurRad="38100" dist="38100" dir="2700000" algn="tl">
                    <a:srgbClr val="C0C0C0"/>
                  </a:outerShdw>
                </a:effectLst>
                <a:latin typeface="Arial" charset="0"/>
              </a:rPr>
              <a:t> </a:t>
            </a:r>
            <a:r>
              <a:rPr lang="de-DE" b="1" u="sng" dirty="0" err="1">
                <a:effectLst>
                  <a:outerShdw blurRad="38100" dist="38100" dir="2700000" algn="tl">
                    <a:srgbClr val="C0C0C0"/>
                  </a:outerShdw>
                </a:effectLst>
                <a:latin typeface="Arial" charset="0"/>
              </a:rPr>
              <a:t>for</a:t>
            </a:r>
            <a:r>
              <a:rPr lang="de-DE" b="1" u="sng" dirty="0">
                <a:effectLst>
                  <a:outerShdw blurRad="38100" dist="38100" dir="2700000" algn="tl">
                    <a:srgbClr val="C0C0C0"/>
                  </a:outerShdw>
                </a:effectLst>
                <a:latin typeface="Arial" charset="0"/>
              </a:rPr>
              <a:t>:</a:t>
            </a:r>
            <a:endParaRPr lang="de-DE" sz="1600" b="1" dirty="0">
              <a:latin typeface="Arial" charset="0"/>
              <a:cs typeface="+mn-cs"/>
            </a:endParaRPr>
          </a:p>
        </p:txBody>
      </p:sp>
      <p:pic>
        <p:nvPicPr>
          <p:cNvPr id="24590" name="Picture 19" descr="Logo SchulLaborBayern"/>
          <p:cNvPicPr>
            <a:picLocks noChangeAspect="1" noChangeArrowheads="1"/>
          </p:cNvPicPr>
          <p:nvPr/>
        </p:nvPicPr>
        <p:blipFill>
          <a:blip r:embed="rId7" cstate="print"/>
          <a:srcRect/>
          <a:stretch>
            <a:fillRect/>
          </a:stretch>
        </p:blipFill>
        <p:spPr bwMode="auto">
          <a:xfrm>
            <a:off x="8147050" y="6569075"/>
            <a:ext cx="366713" cy="288925"/>
          </a:xfrm>
          <a:prstGeom prst="rect">
            <a:avLst/>
          </a:prstGeom>
          <a:noFill/>
          <a:ln w="9525">
            <a:noFill/>
            <a:miter lim="800000"/>
            <a:headEnd/>
            <a:tailEnd/>
          </a:ln>
        </p:spPr>
      </p:pic>
      <p:sp>
        <p:nvSpPr>
          <p:cNvPr id="24591" name="Text Box 23"/>
          <p:cNvSpPr txBox="1">
            <a:spLocks noChangeArrowheads="1"/>
          </p:cNvSpPr>
          <p:nvPr/>
        </p:nvSpPr>
        <p:spPr bwMode="auto">
          <a:xfrm>
            <a:off x="8789988" y="0"/>
            <a:ext cx="354012" cy="276225"/>
          </a:xfrm>
          <a:prstGeom prst="rect">
            <a:avLst/>
          </a:prstGeom>
          <a:noFill/>
          <a:ln w="9525">
            <a:noFill/>
            <a:miter lim="800000"/>
            <a:headEnd/>
            <a:tailEnd/>
          </a:ln>
        </p:spPr>
        <p:txBody>
          <a:bodyPr wrap="none">
            <a:spAutoFit/>
          </a:bodyPr>
          <a:lstStyle/>
          <a:p>
            <a:pPr algn="r"/>
            <a:r>
              <a:rPr lang="de-DE" sz="1200">
                <a:solidFill>
                  <a:schemeClr val="bg1"/>
                </a:solidFill>
              </a:rPr>
              <a:t>21</a:t>
            </a:r>
          </a:p>
        </p:txBody>
      </p:sp>
      <p:sp>
        <p:nvSpPr>
          <p:cNvPr id="24" name="Text Box 13"/>
          <p:cNvSpPr txBox="1">
            <a:spLocks noChangeArrowheads="1"/>
          </p:cNvSpPr>
          <p:nvPr/>
        </p:nvSpPr>
        <p:spPr bwMode="auto">
          <a:xfrm>
            <a:off x="1009650" y="3060700"/>
            <a:ext cx="3027363" cy="3292475"/>
          </a:xfrm>
          <a:prstGeom prst="rect">
            <a:avLst/>
          </a:prstGeom>
          <a:noFill/>
          <a:ln w="9525">
            <a:noFill/>
            <a:miter lim="800000"/>
            <a:headEnd/>
            <a:tailEnd/>
          </a:ln>
          <a:effectLst/>
        </p:spPr>
        <p:txBody>
          <a:bodyPr wrap="none">
            <a:spAutoFit/>
          </a:bodyPr>
          <a:lstStyle/>
          <a:p>
            <a:pPr>
              <a:buFontTx/>
              <a:buChar char="•"/>
              <a:defRPr/>
            </a:pPr>
            <a:r>
              <a:rPr lang="de-DE" sz="1600" dirty="0">
                <a:latin typeface="Arial" charset="0"/>
                <a:cs typeface="+mn-cs"/>
              </a:rPr>
              <a:t> RWTH Aachen</a:t>
            </a:r>
          </a:p>
          <a:p>
            <a:pPr>
              <a:buFontTx/>
              <a:buChar char="•"/>
              <a:defRPr/>
            </a:pPr>
            <a:r>
              <a:rPr lang="de-DE" sz="1600" dirty="0">
                <a:latin typeface="Arial" charset="0"/>
                <a:cs typeface="+mn-cs"/>
              </a:rPr>
              <a:t> TU Berlin</a:t>
            </a:r>
          </a:p>
          <a:p>
            <a:pPr>
              <a:buFontTx/>
              <a:buChar char="•"/>
              <a:defRPr/>
            </a:pPr>
            <a:r>
              <a:rPr lang="de-DE" sz="1600" dirty="0">
                <a:latin typeface="Arial" charset="0"/>
                <a:cs typeface="+mn-cs"/>
              </a:rPr>
              <a:t> TU Clausthal</a:t>
            </a:r>
          </a:p>
          <a:p>
            <a:pPr>
              <a:buFontTx/>
              <a:buChar char="•"/>
              <a:defRPr/>
            </a:pPr>
            <a:r>
              <a:rPr lang="de-DE" sz="1600" dirty="0">
                <a:latin typeface="Arial" charset="0"/>
                <a:cs typeface="+mn-cs"/>
              </a:rPr>
              <a:t> TU Darmstadt</a:t>
            </a:r>
          </a:p>
          <a:p>
            <a:pPr>
              <a:buFontTx/>
              <a:buChar char="•"/>
              <a:defRPr/>
            </a:pPr>
            <a:r>
              <a:rPr lang="de-DE" sz="1600" dirty="0">
                <a:latin typeface="Arial" charset="0"/>
                <a:cs typeface="+mn-cs"/>
              </a:rPr>
              <a:t> TU Dresden</a:t>
            </a:r>
          </a:p>
          <a:p>
            <a:pPr>
              <a:buFontTx/>
              <a:buChar char="•"/>
              <a:defRPr/>
            </a:pPr>
            <a:r>
              <a:rPr lang="de-DE" sz="1600" dirty="0">
                <a:latin typeface="Arial" charset="0"/>
                <a:cs typeface="+mn-cs"/>
              </a:rPr>
              <a:t> University Erlangen-Nürnberg</a:t>
            </a:r>
          </a:p>
          <a:p>
            <a:pPr>
              <a:buFontTx/>
              <a:buChar char="•"/>
              <a:defRPr/>
            </a:pPr>
            <a:r>
              <a:rPr lang="de-DE" sz="1600" dirty="0">
                <a:latin typeface="Arial" charset="0"/>
                <a:cs typeface="+mn-cs"/>
              </a:rPr>
              <a:t> TU Bergakademie Freiberg</a:t>
            </a:r>
          </a:p>
          <a:p>
            <a:pPr>
              <a:buFontTx/>
              <a:buChar char="•"/>
              <a:defRPr/>
            </a:pPr>
            <a:r>
              <a:rPr lang="de-DE" sz="1600" dirty="0">
                <a:latin typeface="Arial" charset="0"/>
                <a:cs typeface="+mn-cs"/>
              </a:rPr>
              <a:t> University </a:t>
            </a:r>
            <a:r>
              <a:rPr lang="de-DE" sz="1600" dirty="0" err="1">
                <a:latin typeface="Arial" charset="0"/>
                <a:cs typeface="+mn-cs"/>
              </a:rPr>
              <a:t>of</a:t>
            </a:r>
            <a:r>
              <a:rPr lang="de-DE" sz="1600" dirty="0">
                <a:latin typeface="Arial" charset="0"/>
                <a:cs typeface="+mn-cs"/>
              </a:rPr>
              <a:t> Freiburg</a:t>
            </a:r>
          </a:p>
          <a:p>
            <a:pPr>
              <a:buFontTx/>
              <a:buChar char="•"/>
              <a:defRPr/>
            </a:pPr>
            <a:r>
              <a:rPr lang="de-DE" sz="1600" dirty="0">
                <a:latin typeface="Arial" charset="0"/>
                <a:cs typeface="+mn-cs"/>
              </a:rPr>
              <a:t> University Göttingen</a:t>
            </a:r>
          </a:p>
          <a:p>
            <a:pPr>
              <a:buFontTx/>
              <a:buChar char="•"/>
              <a:defRPr/>
            </a:pPr>
            <a:r>
              <a:rPr lang="de-DE" sz="1600" dirty="0">
                <a:latin typeface="Arial" charset="0"/>
                <a:cs typeface="+mn-cs"/>
              </a:rPr>
              <a:t> University </a:t>
            </a:r>
            <a:r>
              <a:rPr lang="de-DE" sz="1600" dirty="0" err="1">
                <a:latin typeface="Arial" charset="0"/>
                <a:cs typeface="+mn-cs"/>
              </a:rPr>
              <a:t>of</a:t>
            </a:r>
            <a:r>
              <a:rPr lang="de-DE" sz="1600" dirty="0">
                <a:latin typeface="Arial" charset="0"/>
                <a:cs typeface="+mn-cs"/>
              </a:rPr>
              <a:t> Graz, Austria</a:t>
            </a:r>
          </a:p>
          <a:p>
            <a:pPr>
              <a:buFontTx/>
              <a:buChar char="•"/>
              <a:defRPr/>
            </a:pPr>
            <a:r>
              <a:rPr lang="de-DE" sz="1600" dirty="0">
                <a:latin typeface="Arial" charset="0"/>
                <a:cs typeface="+mn-cs"/>
              </a:rPr>
              <a:t> University </a:t>
            </a:r>
            <a:r>
              <a:rPr lang="de-DE" sz="1600" dirty="0" err="1">
                <a:latin typeface="Arial" charset="0"/>
                <a:cs typeface="+mn-cs"/>
              </a:rPr>
              <a:t>of</a:t>
            </a:r>
            <a:r>
              <a:rPr lang="de-DE" sz="1600" dirty="0">
                <a:latin typeface="Arial" charset="0"/>
                <a:cs typeface="+mn-cs"/>
              </a:rPr>
              <a:t> Greifswald</a:t>
            </a:r>
          </a:p>
          <a:p>
            <a:pPr>
              <a:buFontTx/>
              <a:buChar char="•"/>
              <a:defRPr/>
            </a:pPr>
            <a:r>
              <a:rPr lang="de-DE" sz="1600" dirty="0">
                <a:latin typeface="Arial" charset="0"/>
                <a:cs typeface="+mn-cs"/>
              </a:rPr>
              <a:t> University </a:t>
            </a:r>
            <a:r>
              <a:rPr lang="de-DE" sz="1600" dirty="0" err="1">
                <a:latin typeface="Arial" charset="0"/>
                <a:cs typeface="+mn-cs"/>
              </a:rPr>
              <a:t>of</a:t>
            </a:r>
            <a:r>
              <a:rPr lang="de-DE" sz="1600" dirty="0">
                <a:latin typeface="Arial" charset="0"/>
                <a:cs typeface="+mn-cs"/>
              </a:rPr>
              <a:t> Halle-Wittenberg</a:t>
            </a:r>
          </a:p>
          <a:p>
            <a:pPr>
              <a:buFontTx/>
              <a:buChar char="•"/>
              <a:defRPr/>
            </a:pPr>
            <a:r>
              <a:rPr lang="de-DE" sz="1600" dirty="0">
                <a:latin typeface="Arial" charset="0"/>
                <a:cs typeface="+mn-cs"/>
              </a:rPr>
              <a:t> University </a:t>
            </a:r>
            <a:r>
              <a:rPr lang="de-DE" sz="1600" dirty="0" err="1">
                <a:latin typeface="Arial" charset="0"/>
                <a:cs typeface="+mn-cs"/>
              </a:rPr>
              <a:t>of</a:t>
            </a:r>
            <a:r>
              <a:rPr lang="de-DE" sz="1600" dirty="0">
                <a:latin typeface="Arial" charset="0"/>
                <a:cs typeface="+mn-cs"/>
              </a:rPr>
              <a:t> Heidelberg</a:t>
            </a:r>
          </a:p>
        </p:txBody>
      </p:sp>
      <p:sp>
        <p:nvSpPr>
          <p:cNvPr id="25" name="Text Box 13"/>
          <p:cNvSpPr txBox="1">
            <a:spLocks noChangeArrowheads="1"/>
          </p:cNvSpPr>
          <p:nvPr/>
        </p:nvSpPr>
        <p:spPr bwMode="auto">
          <a:xfrm>
            <a:off x="4241800" y="3060700"/>
            <a:ext cx="3862388" cy="3292475"/>
          </a:xfrm>
          <a:prstGeom prst="rect">
            <a:avLst/>
          </a:prstGeom>
          <a:noFill/>
          <a:ln w="9525">
            <a:noFill/>
            <a:miter lim="800000"/>
            <a:headEnd/>
            <a:tailEnd/>
          </a:ln>
          <a:effectLst/>
        </p:spPr>
        <p:txBody>
          <a:bodyPr wrap="none">
            <a:spAutoFit/>
          </a:bodyPr>
          <a:lstStyle/>
          <a:p>
            <a:pPr>
              <a:buFontTx/>
              <a:buChar char="•"/>
              <a:defRPr/>
            </a:pPr>
            <a:r>
              <a:rPr lang="de-DE" sz="1600" dirty="0">
                <a:latin typeface="Arial" charset="0"/>
                <a:cs typeface="+mn-cs"/>
              </a:rPr>
              <a:t> Hochschule Hof</a:t>
            </a:r>
          </a:p>
          <a:p>
            <a:pPr>
              <a:buFontTx/>
              <a:buChar char="•"/>
              <a:defRPr/>
            </a:pPr>
            <a:r>
              <a:rPr lang="de-DE" sz="1600" dirty="0">
                <a:latin typeface="Arial" charset="0"/>
                <a:cs typeface="+mn-cs"/>
              </a:rPr>
              <a:t> </a:t>
            </a:r>
            <a:r>
              <a:rPr lang="de-DE" sz="1600" dirty="0">
                <a:latin typeface="Arial" charset="0"/>
              </a:rPr>
              <a:t>Karlsruhe Institute </a:t>
            </a:r>
            <a:r>
              <a:rPr lang="de-DE" sz="1600" dirty="0" err="1">
                <a:latin typeface="Arial" charset="0"/>
              </a:rPr>
              <a:t>of</a:t>
            </a:r>
            <a:r>
              <a:rPr lang="de-DE" sz="1600" dirty="0">
                <a:latin typeface="Arial" charset="0"/>
              </a:rPr>
              <a:t> Technology</a:t>
            </a:r>
          </a:p>
          <a:p>
            <a:pPr>
              <a:buFontTx/>
              <a:buChar char="•"/>
              <a:defRPr/>
            </a:pPr>
            <a:r>
              <a:rPr lang="de-DE" sz="1600" dirty="0">
                <a:latin typeface="Arial" charset="0"/>
                <a:cs typeface="+mn-cs"/>
              </a:rPr>
              <a:t> University </a:t>
            </a:r>
            <a:r>
              <a:rPr lang="de-DE" sz="1600" dirty="0" err="1">
                <a:latin typeface="Arial" charset="0"/>
                <a:cs typeface="+mn-cs"/>
              </a:rPr>
              <a:t>of</a:t>
            </a:r>
            <a:r>
              <a:rPr lang="de-DE" sz="1600" dirty="0">
                <a:latin typeface="Arial" charset="0"/>
                <a:cs typeface="+mn-cs"/>
              </a:rPr>
              <a:t> Leoben, Austria</a:t>
            </a:r>
          </a:p>
          <a:p>
            <a:pPr>
              <a:buFontTx/>
              <a:buChar char="•"/>
              <a:defRPr/>
            </a:pPr>
            <a:r>
              <a:rPr lang="de-DE" sz="1600" dirty="0">
                <a:latin typeface="Arial" charset="0"/>
                <a:cs typeface="+mn-cs"/>
              </a:rPr>
              <a:t> University </a:t>
            </a:r>
            <a:r>
              <a:rPr lang="de-DE" sz="1600" dirty="0" err="1">
                <a:latin typeface="Arial" charset="0"/>
                <a:cs typeface="+mn-cs"/>
              </a:rPr>
              <a:t>of</a:t>
            </a:r>
            <a:r>
              <a:rPr lang="de-DE" sz="1600" dirty="0">
                <a:latin typeface="Arial" charset="0"/>
                <a:cs typeface="+mn-cs"/>
              </a:rPr>
              <a:t> Mainz</a:t>
            </a:r>
          </a:p>
          <a:p>
            <a:pPr>
              <a:buFontTx/>
              <a:buChar char="•"/>
              <a:defRPr/>
            </a:pPr>
            <a:r>
              <a:rPr lang="de-DE" sz="1600" dirty="0">
                <a:latin typeface="Arial" charset="0"/>
                <a:cs typeface="+mn-cs"/>
              </a:rPr>
              <a:t> University </a:t>
            </a:r>
            <a:r>
              <a:rPr lang="de-DE" sz="1600" dirty="0" err="1">
                <a:latin typeface="Arial" charset="0"/>
                <a:cs typeface="+mn-cs"/>
              </a:rPr>
              <a:t>of</a:t>
            </a:r>
            <a:r>
              <a:rPr lang="de-DE" sz="1600" dirty="0">
                <a:latin typeface="Arial" charset="0"/>
                <a:cs typeface="+mn-cs"/>
              </a:rPr>
              <a:t> Maryland, U.S.A.</a:t>
            </a:r>
          </a:p>
          <a:p>
            <a:pPr>
              <a:buFontTx/>
              <a:buChar char="•"/>
              <a:defRPr/>
            </a:pPr>
            <a:r>
              <a:rPr lang="de-DE" sz="1600" dirty="0">
                <a:latin typeface="Arial" charset="0"/>
                <a:cs typeface="+mn-cs"/>
              </a:rPr>
              <a:t> Open University Milton Keynes, GB</a:t>
            </a:r>
          </a:p>
          <a:p>
            <a:pPr>
              <a:buFontTx/>
              <a:buChar char="•"/>
              <a:defRPr/>
            </a:pPr>
            <a:r>
              <a:rPr lang="de-DE" sz="1600" dirty="0">
                <a:latin typeface="Arial" charset="0"/>
                <a:cs typeface="+mn-cs"/>
              </a:rPr>
              <a:t> TU </a:t>
            </a:r>
            <a:r>
              <a:rPr lang="de-DE" sz="1600" dirty="0" err="1">
                <a:latin typeface="Arial" charset="0"/>
                <a:cs typeface="+mn-cs"/>
              </a:rPr>
              <a:t>Munich</a:t>
            </a:r>
            <a:endParaRPr lang="de-DE" sz="1600" dirty="0">
              <a:latin typeface="Arial" charset="0"/>
              <a:cs typeface="+mn-cs"/>
            </a:endParaRPr>
          </a:p>
          <a:p>
            <a:pPr>
              <a:buFontTx/>
              <a:buChar char="•"/>
              <a:defRPr/>
            </a:pPr>
            <a:r>
              <a:rPr lang="de-DE" sz="1600" dirty="0">
                <a:latin typeface="Arial" charset="0"/>
                <a:cs typeface="+mn-cs"/>
              </a:rPr>
              <a:t> University </a:t>
            </a:r>
            <a:r>
              <a:rPr lang="de-DE" sz="1600" dirty="0" err="1">
                <a:latin typeface="Arial" charset="0"/>
                <a:cs typeface="+mn-cs"/>
              </a:rPr>
              <a:t>of</a:t>
            </a:r>
            <a:r>
              <a:rPr lang="de-DE" sz="1600" dirty="0">
                <a:latin typeface="Arial" charset="0"/>
                <a:cs typeface="+mn-cs"/>
              </a:rPr>
              <a:t> Oldenburg</a:t>
            </a:r>
          </a:p>
          <a:p>
            <a:pPr>
              <a:buFontTx/>
              <a:buChar char="•"/>
              <a:defRPr/>
            </a:pPr>
            <a:r>
              <a:rPr lang="de-DE" sz="1600" dirty="0">
                <a:latin typeface="Arial" charset="0"/>
                <a:cs typeface="+mn-cs"/>
              </a:rPr>
              <a:t> University </a:t>
            </a:r>
            <a:r>
              <a:rPr lang="de-DE" sz="1600" dirty="0" err="1">
                <a:latin typeface="Arial" charset="0"/>
                <a:cs typeface="+mn-cs"/>
              </a:rPr>
              <a:t>of</a:t>
            </a:r>
            <a:r>
              <a:rPr lang="de-DE" sz="1600" dirty="0">
                <a:latin typeface="Arial" charset="0"/>
                <a:cs typeface="+mn-cs"/>
              </a:rPr>
              <a:t> </a:t>
            </a:r>
            <a:r>
              <a:rPr lang="de-DE" sz="1600" dirty="0" err="1">
                <a:latin typeface="Arial" charset="0"/>
                <a:cs typeface="+mn-cs"/>
              </a:rPr>
              <a:t>Plzen</a:t>
            </a:r>
            <a:r>
              <a:rPr lang="de-DE" sz="1600" dirty="0">
                <a:latin typeface="Arial" charset="0"/>
                <a:cs typeface="+mn-cs"/>
              </a:rPr>
              <a:t>, Czech </a:t>
            </a:r>
            <a:r>
              <a:rPr lang="de-DE" sz="1600" dirty="0" err="1">
                <a:latin typeface="Arial" charset="0"/>
                <a:cs typeface="+mn-cs"/>
              </a:rPr>
              <a:t>Republic</a:t>
            </a:r>
            <a:endParaRPr lang="de-DE" sz="1600" dirty="0">
              <a:latin typeface="Arial" charset="0"/>
              <a:cs typeface="+mn-cs"/>
            </a:endParaRPr>
          </a:p>
          <a:p>
            <a:pPr>
              <a:buFontTx/>
              <a:buChar char="•"/>
              <a:defRPr/>
            </a:pPr>
            <a:r>
              <a:rPr lang="de-DE" sz="1600" dirty="0">
                <a:latin typeface="Arial" charset="0"/>
                <a:cs typeface="+mn-cs"/>
              </a:rPr>
              <a:t> </a:t>
            </a:r>
            <a:r>
              <a:rPr lang="de-DE" sz="1600" dirty="0" err="1">
                <a:latin typeface="Arial" charset="0"/>
                <a:cs typeface="+mn-cs"/>
              </a:rPr>
              <a:t>Prague</a:t>
            </a:r>
            <a:r>
              <a:rPr lang="de-DE" sz="1600" dirty="0">
                <a:latin typeface="Arial" charset="0"/>
                <a:cs typeface="+mn-cs"/>
              </a:rPr>
              <a:t> University, Czech </a:t>
            </a:r>
            <a:r>
              <a:rPr lang="de-DE" sz="1600" dirty="0" err="1">
                <a:latin typeface="Arial" charset="0"/>
                <a:cs typeface="+mn-cs"/>
              </a:rPr>
              <a:t>Republic</a:t>
            </a:r>
            <a:endParaRPr lang="de-DE" sz="1600" dirty="0">
              <a:latin typeface="Arial" charset="0"/>
              <a:cs typeface="+mn-cs"/>
            </a:endParaRPr>
          </a:p>
          <a:p>
            <a:pPr>
              <a:buFontTx/>
              <a:buChar char="•"/>
              <a:defRPr/>
            </a:pPr>
            <a:r>
              <a:rPr lang="de-DE" sz="1600" dirty="0">
                <a:latin typeface="Arial" charset="0"/>
                <a:cs typeface="+mn-cs"/>
              </a:rPr>
              <a:t> University </a:t>
            </a:r>
            <a:r>
              <a:rPr lang="de-DE" sz="1600" dirty="0" err="1">
                <a:latin typeface="Arial" charset="0"/>
                <a:cs typeface="+mn-cs"/>
              </a:rPr>
              <a:t>of</a:t>
            </a:r>
            <a:r>
              <a:rPr lang="de-DE" sz="1600" dirty="0">
                <a:latin typeface="Arial" charset="0"/>
                <a:cs typeface="+mn-cs"/>
              </a:rPr>
              <a:t> Regensburg</a:t>
            </a:r>
          </a:p>
          <a:p>
            <a:pPr>
              <a:buFontTx/>
              <a:buChar char="•"/>
              <a:defRPr/>
            </a:pPr>
            <a:r>
              <a:rPr lang="de-DE" sz="1600" dirty="0">
                <a:latin typeface="Arial" charset="0"/>
                <a:cs typeface="+mn-cs"/>
              </a:rPr>
              <a:t> University </a:t>
            </a:r>
            <a:r>
              <a:rPr lang="de-DE" sz="1600" dirty="0" err="1">
                <a:latin typeface="Arial" charset="0"/>
                <a:cs typeface="+mn-cs"/>
              </a:rPr>
              <a:t>of</a:t>
            </a:r>
            <a:r>
              <a:rPr lang="de-DE" sz="1600" dirty="0">
                <a:latin typeface="Arial" charset="0"/>
                <a:cs typeface="+mn-cs"/>
              </a:rPr>
              <a:t> Vienna, Austria</a:t>
            </a:r>
          </a:p>
          <a:p>
            <a:pPr>
              <a:buFontTx/>
              <a:buChar char="•"/>
              <a:defRPr/>
            </a:pPr>
            <a:r>
              <a:rPr lang="de-DE" sz="1600" dirty="0">
                <a:latin typeface="Arial" charset="0"/>
                <a:cs typeface="+mn-cs"/>
              </a:rPr>
              <a:t> University </a:t>
            </a:r>
            <a:r>
              <a:rPr lang="de-DE" sz="1600" dirty="0" err="1">
                <a:latin typeface="Arial" charset="0"/>
                <a:cs typeface="+mn-cs"/>
              </a:rPr>
              <a:t>of</a:t>
            </a:r>
            <a:r>
              <a:rPr lang="de-DE" sz="1600" dirty="0">
                <a:latin typeface="Arial" charset="0"/>
                <a:cs typeface="+mn-cs"/>
              </a:rPr>
              <a:t> </a:t>
            </a:r>
            <a:r>
              <a:rPr lang="de-DE" sz="1600" dirty="0" err="1">
                <a:latin typeface="Arial" charset="0"/>
                <a:cs typeface="+mn-cs"/>
              </a:rPr>
              <a:t>Wageningen</a:t>
            </a:r>
            <a:r>
              <a:rPr lang="de-DE" sz="1600" dirty="0">
                <a:latin typeface="Arial" charset="0"/>
                <a:cs typeface="+mn-cs"/>
              </a:rPr>
              <a:t>, </a:t>
            </a:r>
            <a:r>
              <a:rPr lang="de-DE" sz="1600" dirty="0" err="1">
                <a:latin typeface="Arial" charset="0"/>
                <a:cs typeface="+mn-cs"/>
              </a:rPr>
              <a:t>Netherlands</a:t>
            </a:r>
            <a:endParaRPr lang="de-DE" sz="1600" dirty="0">
              <a:latin typeface="Arial" charset="0"/>
              <a:cs typeface="+mn-cs"/>
            </a:endParaRPr>
          </a:p>
        </p:txBody>
      </p:sp>
      <p:sp>
        <p:nvSpPr>
          <p:cNvPr id="19"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Kopfbalken"/>
          <p:cNvPicPr>
            <a:picLocks noChangeAspect="1" noChangeArrowheads="1"/>
          </p:cNvPicPr>
          <p:nvPr/>
        </p:nvPicPr>
        <p:blipFill>
          <a:blip r:embed="rId3" cstate="print"/>
          <a:srcRect/>
          <a:stretch>
            <a:fillRect/>
          </a:stretch>
        </p:blipFill>
        <p:spPr bwMode="auto">
          <a:xfrm>
            <a:off x="0" y="0"/>
            <a:ext cx="9144000" cy="768350"/>
          </a:xfrm>
          <a:prstGeom prst="rect">
            <a:avLst/>
          </a:prstGeom>
          <a:noFill/>
          <a:ln w="9525">
            <a:noFill/>
            <a:miter lim="800000"/>
            <a:headEnd/>
            <a:tailEnd/>
          </a:ln>
        </p:spPr>
      </p:pic>
      <p:pic>
        <p:nvPicPr>
          <p:cNvPr id="25603" name="Picture 3" descr="Basislinie"/>
          <p:cNvPicPr>
            <a:picLocks noChangeAspect="1" noChangeArrowheads="1"/>
          </p:cNvPicPr>
          <p:nvPr/>
        </p:nvPicPr>
        <p:blipFill>
          <a:blip r:embed="rId4" cstate="print"/>
          <a:srcRect/>
          <a:stretch>
            <a:fillRect/>
          </a:stretch>
        </p:blipFill>
        <p:spPr bwMode="auto">
          <a:xfrm>
            <a:off x="0" y="6477000"/>
            <a:ext cx="9144000" cy="85725"/>
          </a:xfrm>
          <a:prstGeom prst="rect">
            <a:avLst/>
          </a:prstGeom>
          <a:noFill/>
          <a:ln w="9525">
            <a:noFill/>
            <a:miter lim="800000"/>
            <a:headEnd/>
            <a:tailEnd/>
          </a:ln>
        </p:spPr>
      </p:pic>
      <p:sp>
        <p:nvSpPr>
          <p:cNvPr id="25604"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Structure of participants</a:t>
            </a:r>
          </a:p>
        </p:txBody>
      </p:sp>
      <p:pic>
        <p:nvPicPr>
          <p:cNvPr id="25605" name="Picture 5" descr="Kopfbalken-Logo"/>
          <p:cNvPicPr>
            <a:picLocks noChangeAspect="1" noChangeArrowheads="1"/>
          </p:cNvPicPr>
          <p:nvPr/>
        </p:nvPicPr>
        <p:blipFill>
          <a:blip r:embed="rId5" cstate="print"/>
          <a:srcRect/>
          <a:stretch>
            <a:fillRect/>
          </a:stretch>
        </p:blipFill>
        <p:spPr bwMode="auto">
          <a:xfrm>
            <a:off x="7023100" y="0"/>
            <a:ext cx="2120900" cy="755650"/>
          </a:xfrm>
          <a:prstGeom prst="rect">
            <a:avLst/>
          </a:prstGeom>
          <a:noFill/>
          <a:ln w="9525">
            <a:noFill/>
            <a:miter lim="800000"/>
            <a:headEnd/>
            <a:tailEnd/>
          </a:ln>
        </p:spPr>
      </p:pic>
      <p:pic>
        <p:nvPicPr>
          <p:cNvPr id="25606" name="Picture 6" descr="Logo_Schriftzug_2C"/>
          <p:cNvPicPr>
            <a:picLocks noChangeAspect="1" noChangeArrowheads="1"/>
          </p:cNvPicPr>
          <p:nvPr/>
        </p:nvPicPr>
        <p:blipFill>
          <a:blip r:embed="rId6" cstate="print"/>
          <a:srcRect/>
          <a:stretch>
            <a:fillRect/>
          </a:stretch>
        </p:blipFill>
        <p:spPr bwMode="auto">
          <a:xfrm>
            <a:off x="8532813" y="6569075"/>
            <a:ext cx="611187" cy="288925"/>
          </a:xfrm>
          <a:prstGeom prst="rect">
            <a:avLst/>
          </a:prstGeom>
          <a:noFill/>
          <a:ln w="9525">
            <a:noFill/>
            <a:miter lim="800000"/>
            <a:headEnd/>
            <a:tailEnd/>
          </a:ln>
        </p:spPr>
      </p:pic>
      <p:pic>
        <p:nvPicPr>
          <p:cNvPr id="25607" name="Picture 12" descr="Logo SchulLaborBayern"/>
          <p:cNvPicPr>
            <a:picLocks noChangeAspect="1" noChangeArrowheads="1"/>
          </p:cNvPicPr>
          <p:nvPr/>
        </p:nvPicPr>
        <p:blipFill>
          <a:blip r:embed="rId7" cstate="print"/>
          <a:srcRect/>
          <a:stretch>
            <a:fillRect/>
          </a:stretch>
        </p:blipFill>
        <p:spPr bwMode="auto">
          <a:xfrm>
            <a:off x="8147050" y="6569075"/>
            <a:ext cx="366713" cy="288925"/>
          </a:xfrm>
          <a:prstGeom prst="rect">
            <a:avLst/>
          </a:prstGeom>
          <a:noFill/>
          <a:ln w="9525">
            <a:noFill/>
            <a:miter lim="800000"/>
            <a:headEnd/>
            <a:tailEnd/>
          </a:ln>
        </p:spPr>
      </p:pic>
      <p:sp>
        <p:nvSpPr>
          <p:cNvPr id="25608" name="Text Box 11"/>
          <p:cNvSpPr txBox="1">
            <a:spLocks noChangeArrowheads="1"/>
          </p:cNvSpPr>
          <p:nvPr/>
        </p:nvSpPr>
        <p:spPr bwMode="auto">
          <a:xfrm>
            <a:off x="8791575" y="0"/>
            <a:ext cx="354013" cy="276225"/>
          </a:xfrm>
          <a:prstGeom prst="rect">
            <a:avLst/>
          </a:prstGeom>
          <a:noFill/>
          <a:ln w="9525">
            <a:noFill/>
            <a:miter lim="800000"/>
            <a:headEnd/>
            <a:tailEnd/>
          </a:ln>
        </p:spPr>
        <p:txBody>
          <a:bodyPr wrap="none">
            <a:spAutoFit/>
          </a:bodyPr>
          <a:lstStyle/>
          <a:p>
            <a:r>
              <a:rPr lang="de-DE" sz="1200">
                <a:solidFill>
                  <a:schemeClr val="bg1"/>
                </a:solidFill>
              </a:rPr>
              <a:t>22</a:t>
            </a:r>
          </a:p>
        </p:txBody>
      </p:sp>
      <p:sp>
        <p:nvSpPr>
          <p:cNvPr id="25609" name="Text Box 12"/>
          <p:cNvSpPr txBox="1">
            <a:spLocks noChangeArrowheads="1"/>
          </p:cNvSpPr>
          <p:nvPr/>
        </p:nvSpPr>
        <p:spPr bwMode="auto">
          <a:xfrm>
            <a:off x="0" y="6613525"/>
            <a:ext cx="2616200" cy="246063"/>
          </a:xfrm>
          <a:prstGeom prst="rect">
            <a:avLst/>
          </a:prstGeom>
          <a:noFill/>
          <a:ln w="9525">
            <a:noFill/>
            <a:miter lim="800000"/>
            <a:headEnd/>
            <a:tailEnd/>
          </a:ln>
        </p:spPr>
        <p:txBody>
          <a:bodyPr wrap="none">
            <a:spAutoFit/>
          </a:bodyPr>
          <a:lstStyle/>
          <a:p>
            <a:r>
              <a:rPr lang="de-DE" sz="1000">
                <a:latin typeface="Futura Lt BT"/>
              </a:rPr>
              <a:t>Frank Holzförster   -   ICDP 06.-11.11.2017</a:t>
            </a:r>
          </a:p>
        </p:txBody>
      </p:sp>
      <p:graphicFrame>
        <p:nvGraphicFramePr>
          <p:cNvPr id="17" name="Diagramm 16"/>
          <p:cNvGraphicFramePr/>
          <p:nvPr/>
        </p:nvGraphicFramePr>
        <p:xfrm>
          <a:off x="0" y="3038168"/>
          <a:ext cx="5958348" cy="381983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8" name="Diagramm 17"/>
          <p:cNvGraphicFramePr/>
          <p:nvPr/>
        </p:nvGraphicFramePr>
        <p:xfrm>
          <a:off x="4227872" y="835743"/>
          <a:ext cx="4744524" cy="3038168"/>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Kopfbalken"/>
          <p:cNvPicPr>
            <a:picLocks noChangeAspect="1" noChangeArrowheads="1"/>
          </p:cNvPicPr>
          <p:nvPr/>
        </p:nvPicPr>
        <p:blipFill>
          <a:blip r:embed="rId3" cstate="print"/>
          <a:srcRect/>
          <a:stretch>
            <a:fillRect/>
          </a:stretch>
        </p:blipFill>
        <p:spPr bwMode="auto">
          <a:xfrm>
            <a:off x="0" y="0"/>
            <a:ext cx="9144000" cy="768350"/>
          </a:xfrm>
          <a:prstGeom prst="rect">
            <a:avLst/>
          </a:prstGeom>
          <a:noFill/>
          <a:ln w="9525">
            <a:noFill/>
            <a:miter lim="800000"/>
            <a:headEnd/>
            <a:tailEnd/>
          </a:ln>
        </p:spPr>
      </p:pic>
      <p:pic>
        <p:nvPicPr>
          <p:cNvPr id="26627" name="Picture 3" descr="Basislinie"/>
          <p:cNvPicPr>
            <a:picLocks noChangeAspect="1" noChangeArrowheads="1"/>
          </p:cNvPicPr>
          <p:nvPr/>
        </p:nvPicPr>
        <p:blipFill>
          <a:blip r:embed="rId4" cstate="print"/>
          <a:srcRect/>
          <a:stretch>
            <a:fillRect/>
          </a:stretch>
        </p:blipFill>
        <p:spPr bwMode="auto">
          <a:xfrm>
            <a:off x="0" y="6477000"/>
            <a:ext cx="9144000" cy="85725"/>
          </a:xfrm>
          <a:prstGeom prst="rect">
            <a:avLst/>
          </a:prstGeom>
          <a:noFill/>
          <a:ln w="9525">
            <a:noFill/>
            <a:miter lim="800000"/>
            <a:headEnd/>
            <a:tailEnd/>
          </a:ln>
        </p:spPr>
      </p:pic>
      <p:sp>
        <p:nvSpPr>
          <p:cNvPr id="26628"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Quality management</a:t>
            </a:r>
          </a:p>
        </p:txBody>
      </p:sp>
      <p:pic>
        <p:nvPicPr>
          <p:cNvPr id="26629" name="Picture 5" descr="Kopfbalken-Logo"/>
          <p:cNvPicPr>
            <a:picLocks noChangeAspect="1" noChangeArrowheads="1"/>
          </p:cNvPicPr>
          <p:nvPr/>
        </p:nvPicPr>
        <p:blipFill>
          <a:blip r:embed="rId5" cstate="print"/>
          <a:srcRect/>
          <a:stretch>
            <a:fillRect/>
          </a:stretch>
        </p:blipFill>
        <p:spPr bwMode="auto">
          <a:xfrm>
            <a:off x="7023100" y="0"/>
            <a:ext cx="2120900" cy="755650"/>
          </a:xfrm>
          <a:prstGeom prst="rect">
            <a:avLst/>
          </a:prstGeom>
          <a:noFill/>
          <a:ln w="9525">
            <a:noFill/>
            <a:miter lim="800000"/>
            <a:headEnd/>
            <a:tailEnd/>
          </a:ln>
        </p:spPr>
      </p:pic>
      <p:pic>
        <p:nvPicPr>
          <p:cNvPr id="26630" name="Picture 6" descr="Logo_Schriftzug_2C"/>
          <p:cNvPicPr>
            <a:picLocks noChangeAspect="1" noChangeArrowheads="1"/>
          </p:cNvPicPr>
          <p:nvPr/>
        </p:nvPicPr>
        <p:blipFill>
          <a:blip r:embed="rId6" cstate="print"/>
          <a:srcRect/>
          <a:stretch>
            <a:fillRect/>
          </a:stretch>
        </p:blipFill>
        <p:spPr bwMode="auto">
          <a:xfrm>
            <a:off x="8532813" y="6569075"/>
            <a:ext cx="611187" cy="288925"/>
          </a:xfrm>
          <a:prstGeom prst="rect">
            <a:avLst/>
          </a:prstGeom>
          <a:noFill/>
          <a:ln w="9525">
            <a:noFill/>
            <a:miter lim="800000"/>
            <a:headEnd/>
            <a:tailEnd/>
          </a:ln>
        </p:spPr>
      </p:pic>
      <p:sp>
        <p:nvSpPr>
          <p:cNvPr id="26631" name="Text Box 8"/>
          <p:cNvSpPr txBox="1">
            <a:spLocks noChangeArrowheads="1"/>
          </p:cNvSpPr>
          <p:nvPr/>
        </p:nvSpPr>
        <p:spPr bwMode="auto">
          <a:xfrm>
            <a:off x="549275" y="981075"/>
            <a:ext cx="3908425" cy="614363"/>
          </a:xfrm>
          <a:prstGeom prst="rect">
            <a:avLst/>
          </a:prstGeom>
          <a:noFill/>
          <a:ln w="9525">
            <a:noFill/>
            <a:miter lim="800000"/>
            <a:headEnd/>
            <a:tailEnd/>
          </a:ln>
        </p:spPr>
        <p:txBody>
          <a:bodyPr wrap="none">
            <a:spAutoFit/>
          </a:bodyPr>
          <a:lstStyle/>
          <a:p>
            <a:r>
              <a:rPr lang="de-DE" b="1"/>
              <a:t>Evaluation:</a:t>
            </a:r>
          </a:p>
          <a:p>
            <a:pPr>
              <a:spcAft>
                <a:spcPts val="300"/>
              </a:spcAft>
            </a:pPr>
            <a:r>
              <a:rPr lang="de-DE" sz="1600"/>
              <a:t>   Institute for the Didactics of Geography</a:t>
            </a:r>
          </a:p>
        </p:txBody>
      </p:sp>
      <p:sp>
        <p:nvSpPr>
          <p:cNvPr id="26632" name="Text Box 9"/>
          <p:cNvSpPr txBox="1">
            <a:spLocks noChangeArrowheads="1"/>
          </p:cNvSpPr>
          <p:nvPr/>
        </p:nvSpPr>
        <p:spPr bwMode="auto">
          <a:xfrm>
            <a:off x="560388" y="1804988"/>
            <a:ext cx="8601075" cy="3786187"/>
          </a:xfrm>
          <a:prstGeom prst="rect">
            <a:avLst/>
          </a:prstGeom>
          <a:noFill/>
          <a:ln w="9525">
            <a:noFill/>
            <a:miter lim="800000"/>
            <a:headEnd/>
            <a:tailEnd/>
          </a:ln>
        </p:spPr>
        <p:txBody>
          <a:bodyPr wrap="none">
            <a:spAutoFit/>
          </a:bodyPr>
          <a:lstStyle/>
          <a:p>
            <a:pPr>
              <a:spcAft>
                <a:spcPts val="300"/>
              </a:spcAft>
            </a:pPr>
            <a:r>
              <a:rPr lang="de-DE" b="1"/>
              <a:t>Advisory board:</a:t>
            </a:r>
          </a:p>
          <a:p>
            <a:pPr>
              <a:spcAft>
                <a:spcPts val="300"/>
              </a:spcAft>
            </a:pPr>
            <a:r>
              <a:rPr lang="de-DE" sz="1600"/>
              <a:t>   Academy for nature protection and landscape management </a:t>
            </a:r>
            <a:r>
              <a:rPr lang="de-DE" sz="1600" i="1"/>
              <a:t>(education) </a:t>
            </a:r>
          </a:p>
          <a:p>
            <a:pPr>
              <a:spcAft>
                <a:spcPts val="300"/>
              </a:spcAft>
            </a:pPr>
            <a:r>
              <a:rPr lang="de-DE" sz="1600"/>
              <a:t>   Baverian Academy for further education of teachers </a:t>
            </a:r>
            <a:r>
              <a:rPr lang="de-DE" sz="1600" i="1"/>
              <a:t>(education) </a:t>
            </a:r>
          </a:p>
          <a:p>
            <a:pPr>
              <a:spcAft>
                <a:spcPts val="300"/>
              </a:spcAft>
            </a:pPr>
            <a:r>
              <a:rPr lang="de-DE" sz="1600"/>
              <a:t>   Bavarian State Ministry of Environmental Affairs and Consumer Protection </a:t>
            </a:r>
            <a:r>
              <a:rPr lang="de-DE" sz="1600" i="1"/>
              <a:t>(administration) </a:t>
            </a:r>
          </a:p>
          <a:p>
            <a:pPr>
              <a:spcAft>
                <a:spcPts val="300"/>
              </a:spcAft>
            </a:pPr>
            <a:r>
              <a:rPr lang="de-DE" sz="1600"/>
              <a:t>   Bavarian State Ministry for Education, Culture and Science </a:t>
            </a:r>
            <a:r>
              <a:rPr lang="de-DE" sz="1600" i="1"/>
              <a:t>(administration)</a:t>
            </a:r>
          </a:p>
          <a:p>
            <a:pPr>
              <a:spcAft>
                <a:spcPts val="300"/>
              </a:spcAft>
            </a:pPr>
            <a:r>
              <a:rPr lang="de-DE" sz="1600"/>
              <a:t>   Federal Institute for Geosciences and Natural Ressources </a:t>
            </a:r>
            <a:r>
              <a:rPr lang="de-DE" sz="1600" i="1"/>
              <a:t>(science) </a:t>
            </a:r>
          </a:p>
          <a:p>
            <a:pPr>
              <a:spcAft>
                <a:spcPts val="300"/>
              </a:spcAft>
            </a:pPr>
            <a:r>
              <a:rPr lang="de-DE" sz="1600"/>
              <a:t>   German Petroleum Museum </a:t>
            </a:r>
            <a:r>
              <a:rPr lang="de-DE" sz="1600" i="1"/>
              <a:t>(education) </a:t>
            </a:r>
          </a:p>
          <a:p>
            <a:pPr>
              <a:spcAft>
                <a:spcPts val="300"/>
              </a:spcAft>
            </a:pPr>
            <a:r>
              <a:rPr lang="de-DE" sz="1600"/>
              <a:t>   Geological Survey of Bavaria </a:t>
            </a:r>
            <a:r>
              <a:rPr lang="de-DE" sz="1600" i="1"/>
              <a:t>(administration)</a:t>
            </a:r>
          </a:p>
          <a:p>
            <a:pPr>
              <a:spcAft>
                <a:spcPts val="300"/>
              </a:spcAft>
            </a:pPr>
            <a:r>
              <a:rPr lang="de-DE" sz="1600"/>
              <a:t>   Helmholtz Centre Potsdam GFZ German Research Center for Geosciences </a:t>
            </a:r>
            <a:r>
              <a:rPr lang="de-DE" sz="1600" i="1"/>
              <a:t>(science)</a:t>
            </a:r>
          </a:p>
          <a:p>
            <a:pPr>
              <a:spcAft>
                <a:spcPts val="300"/>
              </a:spcAft>
            </a:pPr>
            <a:r>
              <a:rPr lang="de-DE" sz="1600"/>
              <a:t>   Institute for Educational Quality and Research in Education </a:t>
            </a:r>
            <a:r>
              <a:rPr lang="de-DE" sz="1600" i="1"/>
              <a:t>(science)</a:t>
            </a:r>
          </a:p>
          <a:p>
            <a:pPr>
              <a:spcAft>
                <a:spcPts val="300"/>
              </a:spcAft>
            </a:pPr>
            <a:r>
              <a:rPr lang="de-DE" sz="1600"/>
              <a:t>   TU Bergakademie Freiberg, Institute for Lagerstättenlehre </a:t>
            </a:r>
            <a:r>
              <a:rPr lang="de-DE" sz="1600" i="1"/>
              <a:t>(science) </a:t>
            </a:r>
          </a:p>
          <a:p>
            <a:pPr>
              <a:spcAft>
                <a:spcPts val="300"/>
              </a:spcAft>
            </a:pPr>
            <a:r>
              <a:rPr lang="de-DE" sz="1600"/>
              <a:t>   University of Bayreuth, Bavarian Geosience Institute </a:t>
            </a:r>
            <a:r>
              <a:rPr lang="de-DE" sz="1600" i="1"/>
              <a:t>(science)</a:t>
            </a:r>
          </a:p>
          <a:p>
            <a:pPr>
              <a:spcAft>
                <a:spcPts val="300"/>
              </a:spcAft>
            </a:pPr>
            <a:r>
              <a:rPr lang="de-DE" sz="1600"/>
              <a:t>   University of Erlangen-Nürnberg, Geocenter Northern Bavaria </a:t>
            </a:r>
            <a:r>
              <a:rPr lang="de-DE" sz="1600" i="1"/>
              <a:t>(science)</a:t>
            </a:r>
          </a:p>
        </p:txBody>
      </p:sp>
      <p:grpSp>
        <p:nvGrpSpPr>
          <p:cNvPr id="26633" name="Group 59"/>
          <p:cNvGrpSpPr>
            <a:grpSpLocks/>
          </p:cNvGrpSpPr>
          <p:nvPr/>
        </p:nvGrpSpPr>
        <p:grpSpPr bwMode="auto">
          <a:xfrm>
            <a:off x="0" y="5780088"/>
            <a:ext cx="9144000" cy="674687"/>
            <a:chOff x="0" y="3641"/>
            <a:chExt cx="5760" cy="425"/>
          </a:xfrm>
        </p:grpSpPr>
        <p:pic>
          <p:nvPicPr>
            <p:cNvPr id="26638" name="Picture 45" descr="ANL"/>
            <p:cNvPicPr>
              <a:picLocks noChangeAspect="1" noChangeArrowheads="1"/>
            </p:cNvPicPr>
            <p:nvPr/>
          </p:nvPicPr>
          <p:blipFill>
            <a:blip r:embed="rId7" cstate="print"/>
            <a:srcRect/>
            <a:stretch>
              <a:fillRect/>
            </a:stretch>
          </p:blipFill>
          <p:spPr bwMode="auto">
            <a:xfrm>
              <a:off x="0" y="3646"/>
              <a:ext cx="560" cy="420"/>
            </a:xfrm>
            <a:prstGeom prst="rect">
              <a:avLst/>
            </a:prstGeom>
            <a:noFill/>
            <a:ln w="9525">
              <a:noFill/>
              <a:miter lim="800000"/>
              <a:headEnd/>
              <a:tailEnd/>
            </a:ln>
          </p:spPr>
        </p:pic>
        <p:pic>
          <p:nvPicPr>
            <p:cNvPr id="26639" name="Picture 46" descr="ErdölmuseumWietze"/>
            <p:cNvPicPr>
              <a:picLocks noChangeAspect="1" noChangeArrowheads="1"/>
            </p:cNvPicPr>
            <p:nvPr/>
          </p:nvPicPr>
          <p:blipFill>
            <a:blip r:embed="rId8" cstate="print"/>
            <a:srcRect/>
            <a:stretch>
              <a:fillRect/>
            </a:stretch>
          </p:blipFill>
          <p:spPr bwMode="auto">
            <a:xfrm>
              <a:off x="1846" y="3682"/>
              <a:ext cx="882" cy="308"/>
            </a:xfrm>
            <a:prstGeom prst="rect">
              <a:avLst/>
            </a:prstGeom>
            <a:noFill/>
            <a:ln w="9525">
              <a:noFill/>
              <a:miter lim="800000"/>
              <a:headEnd/>
              <a:tailEnd/>
            </a:ln>
          </p:spPr>
        </p:pic>
        <p:pic>
          <p:nvPicPr>
            <p:cNvPr id="26640" name="Picture 48" descr="Logo Bayerisches Geoinstitut"/>
            <p:cNvPicPr>
              <a:picLocks noChangeAspect="1" noChangeArrowheads="1"/>
            </p:cNvPicPr>
            <p:nvPr/>
          </p:nvPicPr>
          <p:blipFill>
            <a:blip r:embed="rId9" cstate="print"/>
            <a:srcRect/>
            <a:stretch>
              <a:fillRect/>
            </a:stretch>
          </p:blipFill>
          <p:spPr bwMode="auto">
            <a:xfrm>
              <a:off x="4151" y="3641"/>
              <a:ext cx="857" cy="420"/>
            </a:xfrm>
            <a:prstGeom prst="rect">
              <a:avLst/>
            </a:prstGeom>
            <a:noFill/>
            <a:ln w="9525">
              <a:noFill/>
              <a:miter lim="800000"/>
              <a:headEnd/>
              <a:tailEnd/>
            </a:ln>
          </p:spPr>
        </p:pic>
        <p:pic>
          <p:nvPicPr>
            <p:cNvPr id="26641" name="Picture 51" descr="logo_geozentrum Nordbayern"/>
            <p:cNvPicPr>
              <a:picLocks noChangeAspect="1" noChangeArrowheads="1"/>
            </p:cNvPicPr>
            <p:nvPr/>
          </p:nvPicPr>
          <p:blipFill>
            <a:blip r:embed="rId10" cstate="print"/>
            <a:srcRect/>
            <a:stretch>
              <a:fillRect/>
            </a:stretch>
          </p:blipFill>
          <p:spPr bwMode="auto">
            <a:xfrm>
              <a:off x="4989" y="3660"/>
              <a:ext cx="771" cy="357"/>
            </a:xfrm>
            <a:prstGeom prst="rect">
              <a:avLst/>
            </a:prstGeom>
            <a:noFill/>
            <a:ln w="9525">
              <a:noFill/>
              <a:miter lim="800000"/>
              <a:headEnd/>
              <a:tailEnd/>
            </a:ln>
          </p:spPr>
        </p:pic>
        <p:pic>
          <p:nvPicPr>
            <p:cNvPr id="26642" name="Picture 55" descr="Logo LfU"/>
            <p:cNvPicPr>
              <a:picLocks noChangeAspect="1" noChangeArrowheads="1"/>
            </p:cNvPicPr>
            <p:nvPr/>
          </p:nvPicPr>
          <p:blipFill>
            <a:blip r:embed="rId11" cstate="print"/>
            <a:srcRect/>
            <a:stretch>
              <a:fillRect/>
            </a:stretch>
          </p:blipFill>
          <p:spPr bwMode="auto">
            <a:xfrm>
              <a:off x="532" y="3643"/>
              <a:ext cx="712" cy="420"/>
            </a:xfrm>
            <a:prstGeom prst="rect">
              <a:avLst/>
            </a:prstGeom>
            <a:noFill/>
            <a:ln w="9525">
              <a:noFill/>
              <a:miter lim="800000"/>
              <a:headEnd/>
              <a:tailEnd/>
            </a:ln>
          </p:spPr>
        </p:pic>
        <p:pic>
          <p:nvPicPr>
            <p:cNvPr id="26643" name="Picture 56" descr="Logo_BGR"/>
            <p:cNvPicPr>
              <a:picLocks noChangeAspect="1" noChangeArrowheads="1"/>
            </p:cNvPicPr>
            <p:nvPr/>
          </p:nvPicPr>
          <p:blipFill>
            <a:blip r:embed="rId12" cstate="print"/>
            <a:srcRect/>
            <a:stretch>
              <a:fillRect/>
            </a:stretch>
          </p:blipFill>
          <p:spPr bwMode="auto">
            <a:xfrm>
              <a:off x="1269" y="3642"/>
              <a:ext cx="594" cy="420"/>
            </a:xfrm>
            <a:prstGeom prst="rect">
              <a:avLst/>
            </a:prstGeom>
            <a:noFill/>
            <a:ln w="9525">
              <a:noFill/>
              <a:miter lim="800000"/>
              <a:headEnd/>
              <a:tailEnd/>
            </a:ln>
          </p:spPr>
        </p:pic>
        <p:pic>
          <p:nvPicPr>
            <p:cNvPr id="26644" name="Picture 57" descr="Logo GFZ"/>
            <p:cNvPicPr>
              <a:picLocks noChangeAspect="1" noChangeArrowheads="1"/>
            </p:cNvPicPr>
            <p:nvPr/>
          </p:nvPicPr>
          <p:blipFill>
            <a:blip r:embed="rId13" cstate="print"/>
            <a:srcRect/>
            <a:stretch>
              <a:fillRect/>
            </a:stretch>
          </p:blipFill>
          <p:spPr bwMode="auto">
            <a:xfrm>
              <a:off x="2747" y="3641"/>
              <a:ext cx="540" cy="421"/>
            </a:xfrm>
            <a:prstGeom prst="rect">
              <a:avLst/>
            </a:prstGeom>
            <a:noFill/>
            <a:ln w="9525">
              <a:noFill/>
              <a:miter lim="800000"/>
              <a:headEnd/>
              <a:tailEnd/>
            </a:ln>
          </p:spPr>
        </p:pic>
        <p:pic>
          <p:nvPicPr>
            <p:cNvPr id="26645" name="Picture 58" descr="logo_freiberg"/>
            <p:cNvPicPr>
              <a:picLocks noChangeAspect="1" noChangeArrowheads="1"/>
            </p:cNvPicPr>
            <p:nvPr/>
          </p:nvPicPr>
          <p:blipFill>
            <a:blip r:embed="rId14" cstate="print"/>
            <a:srcRect/>
            <a:stretch>
              <a:fillRect/>
            </a:stretch>
          </p:blipFill>
          <p:spPr bwMode="auto">
            <a:xfrm>
              <a:off x="3732" y="3642"/>
              <a:ext cx="426" cy="420"/>
            </a:xfrm>
            <a:prstGeom prst="rect">
              <a:avLst/>
            </a:prstGeom>
            <a:noFill/>
            <a:ln w="9525">
              <a:noFill/>
              <a:miter lim="800000"/>
              <a:headEnd/>
              <a:tailEnd/>
            </a:ln>
          </p:spPr>
        </p:pic>
        <p:pic>
          <p:nvPicPr>
            <p:cNvPr id="26646" name="Picture 47" descr="ISB logo-transparent"/>
            <p:cNvPicPr>
              <a:picLocks noChangeAspect="1" noChangeArrowheads="1"/>
            </p:cNvPicPr>
            <p:nvPr/>
          </p:nvPicPr>
          <p:blipFill>
            <a:blip r:embed="rId15" cstate="print"/>
            <a:srcRect/>
            <a:stretch>
              <a:fillRect/>
            </a:stretch>
          </p:blipFill>
          <p:spPr bwMode="auto">
            <a:xfrm>
              <a:off x="3288" y="3642"/>
              <a:ext cx="399" cy="419"/>
            </a:xfrm>
            <a:prstGeom prst="rect">
              <a:avLst/>
            </a:prstGeom>
            <a:noFill/>
            <a:ln w="9525">
              <a:noFill/>
              <a:miter lim="800000"/>
              <a:headEnd/>
              <a:tailEnd/>
            </a:ln>
          </p:spPr>
        </p:pic>
      </p:grpSp>
      <p:pic>
        <p:nvPicPr>
          <p:cNvPr id="26634" name="Picture 60" descr="Bayreuth-Uni-Logo-canvas-210x90"/>
          <p:cNvPicPr>
            <a:picLocks noChangeAspect="1" noChangeArrowheads="1"/>
          </p:cNvPicPr>
          <p:nvPr/>
        </p:nvPicPr>
        <p:blipFill>
          <a:blip r:embed="rId16" cstate="print"/>
          <a:srcRect/>
          <a:stretch>
            <a:fillRect/>
          </a:stretch>
        </p:blipFill>
        <p:spPr bwMode="auto">
          <a:xfrm>
            <a:off x="4370388" y="966788"/>
            <a:ext cx="1587500" cy="681037"/>
          </a:xfrm>
          <a:prstGeom prst="rect">
            <a:avLst/>
          </a:prstGeom>
          <a:noFill/>
          <a:ln w="9525">
            <a:noFill/>
            <a:miter lim="800000"/>
            <a:headEnd/>
            <a:tailEnd/>
          </a:ln>
        </p:spPr>
      </p:pic>
      <p:pic>
        <p:nvPicPr>
          <p:cNvPr id="26635" name="Picture 61" descr="Logo SchulLaborBayern"/>
          <p:cNvPicPr>
            <a:picLocks noChangeAspect="1" noChangeArrowheads="1"/>
          </p:cNvPicPr>
          <p:nvPr/>
        </p:nvPicPr>
        <p:blipFill>
          <a:blip r:embed="rId17" cstate="print"/>
          <a:srcRect/>
          <a:stretch>
            <a:fillRect/>
          </a:stretch>
        </p:blipFill>
        <p:spPr bwMode="auto">
          <a:xfrm>
            <a:off x="8147050" y="6569075"/>
            <a:ext cx="366713" cy="288925"/>
          </a:xfrm>
          <a:prstGeom prst="rect">
            <a:avLst/>
          </a:prstGeom>
          <a:noFill/>
          <a:ln w="9525">
            <a:noFill/>
            <a:miter lim="800000"/>
            <a:headEnd/>
            <a:tailEnd/>
          </a:ln>
        </p:spPr>
      </p:pic>
      <p:sp>
        <p:nvSpPr>
          <p:cNvPr id="26636" name="Text Box 22"/>
          <p:cNvSpPr txBox="1">
            <a:spLocks noChangeArrowheads="1"/>
          </p:cNvSpPr>
          <p:nvPr/>
        </p:nvSpPr>
        <p:spPr bwMode="auto">
          <a:xfrm>
            <a:off x="8791575" y="0"/>
            <a:ext cx="354013" cy="276225"/>
          </a:xfrm>
          <a:prstGeom prst="rect">
            <a:avLst/>
          </a:prstGeom>
          <a:noFill/>
          <a:ln w="9525">
            <a:noFill/>
            <a:miter lim="800000"/>
            <a:headEnd/>
            <a:tailEnd/>
          </a:ln>
        </p:spPr>
        <p:txBody>
          <a:bodyPr wrap="none">
            <a:spAutoFit/>
          </a:bodyPr>
          <a:lstStyle/>
          <a:p>
            <a:r>
              <a:rPr lang="de-DE" sz="1200">
                <a:solidFill>
                  <a:schemeClr val="bg1"/>
                </a:solidFill>
              </a:rPr>
              <a:t>23</a:t>
            </a:r>
          </a:p>
        </p:txBody>
      </p:sp>
      <p:sp>
        <p:nvSpPr>
          <p:cNvPr id="23"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9" descr="Logo SchulLaborBayern"/>
          <p:cNvPicPr>
            <a:picLocks noChangeAspect="1" noChangeArrowheads="1"/>
          </p:cNvPicPr>
          <p:nvPr/>
        </p:nvPicPr>
        <p:blipFill>
          <a:blip r:embed="rId3" cstate="print"/>
          <a:srcRect/>
          <a:stretch>
            <a:fillRect/>
          </a:stretch>
        </p:blipFill>
        <p:spPr bwMode="auto">
          <a:xfrm>
            <a:off x="8147050" y="6569075"/>
            <a:ext cx="366713" cy="288925"/>
          </a:xfrm>
          <a:prstGeom prst="rect">
            <a:avLst/>
          </a:prstGeom>
          <a:noFill/>
          <a:ln w="9525">
            <a:noFill/>
            <a:miter lim="800000"/>
            <a:headEnd/>
            <a:tailEnd/>
          </a:ln>
        </p:spPr>
      </p:pic>
      <p:pic>
        <p:nvPicPr>
          <p:cNvPr id="27651" name="Picture 2" descr="Kopfbalken"/>
          <p:cNvPicPr>
            <a:picLocks noChangeAspect="1" noChangeArrowheads="1"/>
          </p:cNvPicPr>
          <p:nvPr/>
        </p:nvPicPr>
        <p:blipFill>
          <a:blip r:embed="rId4" cstate="print"/>
          <a:srcRect/>
          <a:stretch>
            <a:fillRect/>
          </a:stretch>
        </p:blipFill>
        <p:spPr bwMode="auto">
          <a:xfrm>
            <a:off x="0" y="0"/>
            <a:ext cx="9144000" cy="768350"/>
          </a:xfrm>
          <a:prstGeom prst="rect">
            <a:avLst/>
          </a:prstGeom>
          <a:noFill/>
          <a:ln w="9525">
            <a:noFill/>
            <a:miter lim="800000"/>
            <a:headEnd/>
            <a:tailEnd/>
          </a:ln>
        </p:spPr>
      </p:pic>
      <p:pic>
        <p:nvPicPr>
          <p:cNvPr id="27652" name="Picture 3" descr="Basislinie"/>
          <p:cNvPicPr>
            <a:picLocks noChangeAspect="1" noChangeArrowheads="1"/>
          </p:cNvPicPr>
          <p:nvPr/>
        </p:nvPicPr>
        <p:blipFill>
          <a:blip r:embed="rId5" cstate="print"/>
          <a:srcRect/>
          <a:stretch>
            <a:fillRect/>
          </a:stretch>
        </p:blipFill>
        <p:spPr bwMode="auto">
          <a:xfrm>
            <a:off x="0" y="6477000"/>
            <a:ext cx="9144000" cy="85725"/>
          </a:xfrm>
          <a:prstGeom prst="rect">
            <a:avLst/>
          </a:prstGeom>
          <a:noFill/>
          <a:ln w="9525">
            <a:noFill/>
            <a:miter lim="800000"/>
            <a:headEnd/>
            <a:tailEnd/>
          </a:ln>
        </p:spPr>
      </p:pic>
      <p:sp>
        <p:nvSpPr>
          <p:cNvPr id="27653"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Logistics</a:t>
            </a:r>
          </a:p>
        </p:txBody>
      </p:sp>
      <p:pic>
        <p:nvPicPr>
          <p:cNvPr id="27654" name="Picture 6" descr="Kopfbalken-Logo"/>
          <p:cNvPicPr>
            <a:picLocks noChangeAspect="1" noChangeArrowheads="1"/>
          </p:cNvPicPr>
          <p:nvPr/>
        </p:nvPicPr>
        <p:blipFill>
          <a:blip r:embed="rId6" cstate="print"/>
          <a:srcRect/>
          <a:stretch>
            <a:fillRect/>
          </a:stretch>
        </p:blipFill>
        <p:spPr bwMode="auto">
          <a:xfrm>
            <a:off x="7023100" y="0"/>
            <a:ext cx="2120900" cy="755650"/>
          </a:xfrm>
          <a:prstGeom prst="rect">
            <a:avLst/>
          </a:prstGeom>
          <a:noFill/>
          <a:ln w="9525">
            <a:noFill/>
            <a:miter lim="800000"/>
            <a:headEnd/>
            <a:tailEnd/>
          </a:ln>
        </p:spPr>
      </p:pic>
      <p:sp>
        <p:nvSpPr>
          <p:cNvPr id="27655" name="Text Box 7"/>
          <p:cNvSpPr txBox="1">
            <a:spLocks noChangeArrowheads="1"/>
          </p:cNvSpPr>
          <p:nvPr/>
        </p:nvSpPr>
        <p:spPr bwMode="auto">
          <a:xfrm>
            <a:off x="454025" y="1339850"/>
            <a:ext cx="8499475" cy="2806700"/>
          </a:xfrm>
          <a:prstGeom prst="rect">
            <a:avLst/>
          </a:prstGeom>
          <a:noFill/>
          <a:ln w="9525">
            <a:noFill/>
            <a:miter lim="800000"/>
            <a:headEnd/>
            <a:tailEnd/>
          </a:ln>
        </p:spPr>
        <p:txBody>
          <a:bodyPr>
            <a:spAutoFit/>
          </a:bodyPr>
          <a:lstStyle/>
          <a:p>
            <a:pPr eaLnBrk="0" hangingPunct="0">
              <a:lnSpc>
                <a:spcPct val="140000"/>
              </a:lnSpc>
              <a:buClr>
                <a:srgbClr val="000066"/>
              </a:buClr>
              <a:buFont typeface="Wingdings" pitchFamily="2" charset="2"/>
              <a:buNone/>
            </a:pPr>
            <a:r>
              <a:rPr lang="de-DE" sz="1600" b="1" i="1"/>
              <a:t>Lab days </a:t>
            </a:r>
            <a:r>
              <a:rPr lang="de-DE" b="1"/>
              <a:t>	</a:t>
            </a:r>
            <a:r>
              <a:rPr lang="de-DE"/>
              <a:t>4 days per week</a:t>
            </a:r>
          </a:p>
          <a:p>
            <a:pPr eaLnBrk="0" hangingPunct="0">
              <a:lnSpc>
                <a:spcPct val="140000"/>
              </a:lnSpc>
              <a:buClr>
                <a:srgbClr val="000066"/>
              </a:buClr>
              <a:buFont typeface="Wingdings" pitchFamily="2" charset="2"/>
              <a:buNone/>
            </a:pPr>
            <a:r>
              <a:rPr lang="de-DE" sz="1600" b="1" i="1"/>
              <a:t>Capacity</a:t>
            </a:r>
            <a:r>
              <a:rPr lang="de-DE"/>
              <a:t> 		2 groups of 30 participants each</a:t>
            </a:r>
          </a:p>
          <a:p>
            <a:pPr eaLnBrk="0" hangingPunct="0">
              <a:lnSpc>
                <a:spcPct val="140000"/>
              </a:lnSpc>
              <a:buClr>
                <a:srgbClr val="000066"/>
              </a:buClr>
              <a:buFont typeface="Wingdings" pitchFamily="2" charset="2"/>
              <a:buNone/>
            </a:pPr>
            <a:r>
              <a:rPr lang="de-DE" sz="1600" b="1" i="1"/>
              <a:t>Languages</a:t>
            </a:r>
            <a:r>
              <a:rPr lang="de-DE"/>
              <a:t> 	German, English, Czech</a:t>
            </a:r>
          </a:p>
          <a:p>
            <a:pPr eaLnBrk="0" hangingPunct="0">
              <a:lnSpc>
                <a:spcPct val="140000"/>
              </a:lnSpc>
              <a:buClr>
                <a:srgbClr val="000066"/>
              </a:buClr>
              <a:buFont typeface="Wingdings" pitchFamily="2" charset="2"/>
              <a:buNone/>
            </a:pPr>
            <a:r>
              <a:rPr lang="de-DE" sz="1600" b="1" i="1"/>
              <a:t>Bookings</a:t>
            </a:r>
            <a:r>
              <a:rPr lang="de-DE"/>
              <a:t> 	www.geozentrum-ktb.de, +49 9681 400430</a:t>
            </a:r>
          </a:p>
          <a:p>
            <a:pPr eaLnBrk="0" hangingPunct="0">
              <a:lnSpc>
                <a:spcPct val="140000"/>
              </a:lnSpc>
              <a:buClr>
                <a:srgbClr val="000066"/>
              </a:buClr>
              <a:buFont typeface="Wingdings" pitchFamily="2" charset="2"/>
              <a:buNone/>
            </a:pPr>
            <a:r>
              <a:rPr lang="de-DE" sz="1600" b="1" i="1"/>
              <a:t>Costs</a:t>
            </a:r>
            <a:r>
              <a:rPr lang="de-DE"/>
              <a:t>		½ day: 5,50 €, 1 day: 7,50 €</a:t>
            </a:r>
          </a:p>
          <a:p>
            <a:pPr eaLnBrk="0" hangingPunct="0">
              <a:lnSpc>
                <a:spcPct val="140000"/>
              </a:lnSpc>
              <a:buClr>
                <a:srgbClr val="000066"/>
              </a:buClr>
              <a:buFont typeface="Wingdings" pitchFamily="2" charset="2"/>
              <a:buNone/>
            </a:pPr>
            <a:r>
              <a:rPr lang="de-DE" sz="1600" b="1" i="1"/>
              <a:t>Accessibility</a:t>
            </a:r>
            <a:r>
              <a:rPr lang="de-DE"/>
              <a:t> 	motorway, railway</a:t>
            </a:r>
          </a:p>
          <a:p>
            <a:pPr eaLnBrk="0" hangingPunct="0">
              <a:lnSpc>
                <a:spcPct val="140000"/>
              </a:lnSpc>
              <a:buClr>
                <a:srgbClr val="000066"/>
              </a:buClr>
              <a:buFont typeface="Wingdings" pitchFamily="2" charset="2"/>
              <a:buNone/>
            </a:pPr>
            <a:r>
              <a:rPr lang="de-DE" sz="1600" b="1" i="1"/>
              <a:t>Accommodation</a:t>
            </a:r>
            <a:r>
              <a:rPr lang="de-DE"/>
              <a:t> 	1 youth hostels and 1 church retreat house nearby</a:t>
            </a:r>
          </a:p>
        </p:txBody>
      </p:sp>
      <p:pic>
        <p:nvPicPr>
          <p:cNvPr id="27656" name="Picture 8" descr="Logo_Schriftzug_2C"/>
          <p:cNvPicPr>
            <a:picLocks noChangeAspect="1" noChangeArrowheads="1"/>
          </p:cNvPicPr>
          <p:nvPr/>
        </p:nvPicPr>
        <p:blipFill>
          <a:blip r:embed="rId7" cstate="print"/>
          <a:srcRect/>
          <a:stretch>
            <a:fillRect/>
          </a:stretch>
        </p:blipFill>
        <p:spPr bwMode="auto">
          <a:xfrm>
            <a:off x="8532813" y="6569075"/>
            <a:ext cx="611187" cy="288925"/>
          </a:xfrm>
          <a:prstGeom prst="rect">
            <a:avLst/>
          </a:prstGeom>
          <a:noFill/>
          <a:ln w="9525">
            <a:noFill/>
            <a:miter lim="800000"/>
            <a:headEnd/>
            <a:tailEnd/>
          </a:ln>
        </p:spPr>
      </p:pic>
      <p:pic>
        <p:nvPicPr>
          <p:cNvPr id="27657" name="Picture 11" descr="Bohrturm Grün"/>
          <p:cNvPicPr>
            <a:picLocks noChangeAspect="1" noChangeArrowheads="1"/>
          </p:cNvPicPr>
          <p:nvPr/>
        </p:nvPicPr>
        <p:blipFill>
          <a:blip r:embed="rId8" cstate="print"/>
          <a:srcRect/>
          <a:stretch>
            <a:fillRect/>
          </a:stretch>
        </p:blipFill>
        <p:spPr bwMode="auto">
          <a:xfrm>
            <a:off x="2381250" y="4979988"/>
            <a:ext cx="2159000" cy="1443037"/>
          </a:xfrm>
          <a:prstGeom prst="rect">
            <a:avLst/>
          </a:prstGeom>
          <a:noFill/>
          <a:ln w="9525">
            <a:noFill/>
            <a:miter lim="800000"/>
            <a:headEnd/>
            <a:tailEnd/>
          </a:ln>
        </p:spPr>
      </p:pic>
      <p:pic>
        <p:nvPicPr>
          <p:cNvPr id="27658" name="Picture 12" descr="Bohrturm Weiss"/>
          <p:cNvPicPr>
            <a:picLocks noChangeAspect="1" noChangeArrowheads="1"/>
          </p:cNvPicPr>
          <p:nvPr/>
        </p:nvPicPr>
        <p:blipFill>
          <a:blip r:embed="rId9" cstate="print"/>
          <a:srcRect/>
          <a:stretch>
            <a:fillRect/>
          </a:stretch>
        </p:blipFill>
        <p:spPr bwMode="auto">
          <a:xfrm>
            <a:off x="4611688" y="4979988"/>
            <a:ext cx="2159000" cy="1443037"/>
          </a:xfrm>
          <a:prstGeom prst="rect">
            <a:avLst/>
          </a:prstGeom>
          <a:noFill/>
          <a:ln w="9525">
            <a:noFill/>
            <a:miter lim="800000"/>
            <a:headEnd/>
            <a:tailEnd/>
          </a:ln>
        </p:spPr>
      </p:pic>
      <p:sp>
        <p:nvSpPr>
          <p:cNvPr id="27659" name="Text Box 12"/>
          <p:cNvSpPr txBox="1">
            <a:spLocks noChangeArrowheads="1"/>
          </p:cNvSpPr>
          <p:nvPr/>
        </p:nvSpPr>
        <p:spPr bwMode="auto">
          <a:xfrm>
            <a:off x="8791575" y="0"/>
            <a:ext cx="354013" cy="276225"/>
          </a:xfrm>
          <a:prstGeom prst="rect">
            <a:avLst/>
          </a:prstGeom>
          <a:noFill/>
          <a:ln w="9525">
            <a:noFill/>
            <a:miter lim="800000"/>
            <a:headEnd/>
            <a:tailEnd/>
          </a:ln>
        </p:spPr>
        <p:txBody>
          <a:bodyPr wrap="none">
            <a:spAutoFit/>
          </a:bodyPr>
          <a:lstStyle/>
          <a:p>
            <a:r>
              <a:rPr lang="de-DE" sz="1200">
                <a:solidFill>
                  <a:schemeClr val="bg1"/>
                </a:solidFill>
              </a:rPr>
              <a:t>24</a:t>
            </a:r>
          </a:p>
        </p:txBody>
      </p:sp>
      <p:sp>
        <p:nvSpPr>
          <p:cNvPr id="13"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8" descr="IMGP3269"/>
          <p:cNvPicPr>
            <a:picLocks noChangeAspect="1" noChangeArrowheads="1"/>
          </p:cNvPicPr>
          <p:nvPr/>
        </p:nvPicPr>
        <p:blipFill>
          <a:blip r:embed="rId2" cstate="print">
            <a:lum bright="54000" contrast="-52000"/>
          </a:blip>
          <a:srcRect/>
          <a:stretch>
            <a:fillRect/>
          </a:stretch>
        </p:blipFill>
        <p:spPr bwMode="auto">
          <a:xfrm>
            <a:off x="0" y="736600"/>
            <a:ext cx="9144000" cy="6121400"/>
          </a:xfrm>
          <a:prstGeom prst="rect">
            <a:avLst/>
          </a:prstGeom>
          <a:noFill/>
          <a:ln w="9525">
            <a:noFill/>
            <a:miter lim="800000"/>
            <a:headEnd/>
            <a:tailEnd/>
          </a:ln>
        </p:spPr>
      </p:pic>
      <p:sp>
        <p:nvSpPr>
          <p:cNvPr id="34822" name="Text Box 6"/>
          <p:cNvSpPr txBox="1">
            <a:spLocks noChangeArrowheads="1"/>
          </p:cNvSpPr>
          <p:nvPr/>
        </p:nvSpPr>
        <p:spPr bwMode="auto">
          <a:xfrm>
            <a:off x="4092575" y="1244600"/>
            <a:ext cx="5051425" cy="1169988"/>
          </a:xfrm>
          <a:prstGeom prst="rect">
            <a:avLst/>
          </a:prstGeom>
          <a:noFill/>
          <a:ln w="9525">
            <a:noFill/>
            <a:miter lim="800000"/>
            <a:headEnd/>
            <a:tailEnd/>
          </a:ln>
          <a:effectLst/>
        </p:spPr>
        <p:txBody>
          <a:bodyPr>
            <a:spAutoFit/>
          </a:bodyPr>
          <a:lstStyle/>
          <a:p>
            <a:pPr>
              <a:spcBef>
                <a:spcPct val="50000"/>
              </a:spcBef>
              <a:defRPr/>
            </a:pPr>
            <a:r>
              <a:rPr lang="de-DE" sz="2800" b="1" dirty="0" err="1">
                <a:effectLst>
                  <a:outerShdw blurRad="38100" dist="38100" dir="2700000" algn="tl">
                    <a:srgbClr val="C0C0C0"/>
                  </a:outerShdw>
                </a:effectLst>
                <a:latin typeface="Arial" charset="0"/>
                <a:cs typeface="+mn-cs"/>
              </a:rPr>
              <a:t>Geosciences</a:t>
            </a:r>
            <a:r>
              <a:rPr lang="de-DE" sz="2800" b="1" dirty="0">
                <a:effectLst>
                  <a:outerShdw blurRad="38100" dist="38100" dir="2700000" algn="tl">
                    <a:srgbClr val="C0C0C0"/>
                  </a:outerShdw>
                </a:effectLst>
                <a:latin typeface="Arial" charset="0"/>
                <a:cs typeface="+mn-cs"/>
              </a:rPr>
              <a:t> – </a:t>
            </a:r>
          </a:p>
          <a:p>
            <a:pPr>
              <a:spcBef>
                <a:spcPct val="50000"/>
              </a:spcBef>
              <a:defRPr/>
            </a:pPr>
            <a:r>
              <a:rPr lang="de-DE" sz="2800" b="1" dirty="0" err="1">
                <a:effectLst>
                  <a:outerShdw blurRad="38100" dist="38100" dir="2700000" algn="tl">
                    <a:srgbClr val="C0C0C0"/>
                  </a:outerShdw>
                </a:effectLst>
                <a:latin typeface="Arial" charset="0"/>
                <a:cs typeface="+mn-cs"/>
              </a:rPr>
              <a:t>view</a:t>
            </a:r>
            <a:r>
              <a:rPr lang="de-DE" sz="2800" b="1" dirty="0">
                <a:effectLst>
                  <a:outerShdw blurRad="38100" dist="38100" dir="2700000" algn="tl">
                    <a:srgbClr val="C0C0C0"/>
                  </a:outerShdw>
                </a:effectLst>
                <a:latin typeface="Arial" charset="0"/>
                <a:cs typeface="+mn-cs"/>
              </a:rPr>
              <a:t>, understand, </a:t>
            </a:r>
            <a:r>
              <a:rPr lang="de-DE" sz="2800" b="1" dirty="0" err="1">
                <a:effectLst>
                  <a:outerShdw blurRad="38100" dist="38100" dir="2700000" algn="tl">
                    <a:srgbClr val="C0C0C0"/>
                  </a:outerShdw>
                </a:effectLst>
                <a:latin typeface="Arial" charset="0"/>
                <a:cs typeface="+mn-cs"/>
              </a:rPr>
              <a:t>apply</a:t>
            </a:r>
            <a:r>
              <a:rPr lang="de-DE" sz="2800" b="1" dirty="0">
                <a:effectLst>
                  <a:outerShdw blurRad="38100" dist="38100" dir="2700000" algn="tl">
                    <a:srgbClr val="C0C0C0"/>
                  </a:outerShdw>
                </a:effectLst>
                <a:latin typeface="Arial" charset="0"/>
                <a:cs typeface="+mn-cs"/>
              </a:rPr>
              <a:t>!</a:t>
            </a:r>
          </a:p>
        </p:txBody>
      </p:sp>
      <p:pic>
        <p:nvPicPr>
          <p:cNvPr id="28676" name="Picture 2" descr="Kopfbalken"/>
          <p:cNvPicPr>
            <a:picLocks noChangeAspect="1" noChangeArrowheads="1"/>
          </p:cNvPicPr>
          <p:nvPr/>
        </p:nvPicPr>
        <p:blipFill>
          <a:blip r:embed="rId3" cstate="print"/>
          <a:srcRect/>
          <a:stretch>
            <a:fillRect/>
          </a:stretch>
        </p:blipFill>
        <p:spPr bwMode="auto">
          <a:xfrm>
            <a:off x="0" y="0"/>
            <a:ext cx="9144000" cy="768350"/>
          </a:xfrm>
          <a:prstGeom prst="rect">
            <a:avLst/>
          </a:prstGeom>
          <a:noFill/>
          <a:ln w="9525">
            <a:noFill/>
            <a:miter lim="800000"/>
            <a:headEnd/>
            <a:tailEnd/>
          </a:ln>
        </p:spPr>
      </p:pic>
      <p:pic>
        <p:nvPicPr>
          <p:cNvPr id="28677" name="Picture 7" descr="Kopfbalken-Logo"/>
          <p:cNvPicPr>
            <a:picLocks noChangeAspect="1" noChangeArrowheads="1"/>
          </p:cNvPicPr>
          <p:nvPr/>
        </p:nvPicPr>
        <p:blipFill>
          <a:blip r:embed="rId4" cstate="print"/>
          <a:srcRect/>
          <a:stretch>
            <a:fillRect/>
          </a:stretch>
        </p:blipFill>
        <p:spPr bwMode="auto">
          <a:xfrm>
            <a:off x="7023100" y="0"/>
            <a:ext cx="2120900" cy="755650"/>
          </a:xfrm>
          <a:prstGeom prst="rect">
            <a:avLst/>
          </a:prstGeom>
          <a:noFill/>
          <a:ln w="9525">
            <a:noFill/>
            <a:miter lim="800000"/>
            <a:headEnd/>
            <a:tailEnd/>
          </a:ln>
        </p:spPr>
      </p:pic>
      <p:sp>
        <p:nvSpPr>
          <p:cNvPr id="28678" name="Text Box 9"/>
          <p:cNvSpPr txBox="1">
            <a:spLocks noChangeArrowheads="1"/>
          </p:cNvSpPr>
          <p:nvPr/>
        </p:nvSpPr>
        <p:spPr bwMode="auto">
          <a:xfrm>
            <a:off x="4103688" y="2727325"/>
            <a:ext cx="5040312" cy="641350"/>
          </a:xfrm>
          <a:prstGeom prst="rect">
            <a:avLst/>
          </a:prstGeom>
          <a:noFill/>
          <a:ln w="9525">
            <a:noFill/>
            <a:miter lim="800000"/>
            <a:headEnd/>
            <a:tailEnd/>
          </a:ln>
        </p:spPr>
        <p:txBody>
          <a:bodyPr>
            <a:spAutoFit/>
          </a:bodyPr>
          <a:lstStyle/>
          <a:p>
            <a:pPr>
              <a:spcBef>
                <a:spcPct val="50000"/>
              </a:spcBef>
            </a:pPr>
            <a:r>
              <a:rPr lang="de-DE" b="1"/>
              <a:t>GEO-Zentrum an der KTB</a:t>
            </a:r>
          </a:p>
          <a:p>
            <a:pPr>
              <a:spcBef>
                <a:spcPct val="50000"/>
              </a:spcBef>
            </a:pPr>
            <a:r>
              <a:rPr lang="de-DE" sz="1200"/>
              <a:t>Windischeschenbach, Germany</a:t>
            </a:r>
          </a:p>
        </p:txBody>
      </p:sp>
      <p:grpSp>
        <p:nvGrpSpPr>
          <p:cNvPr id="28679" name="Group 19"/>
          <p:cNvGrpSpPr>
            <a:grpSpLocks/>
          </p:cNvGrpSpPr>
          <p:nvPr/>
        </p:nvGrpSpPr>
        <p:grpSpPr bwMode="auto">
          <a:xfrm>
            <a:off x="0" y="5332413"/>
            <a:ext cx="8164513" cy="1063625"/>
            <a:chOff x="0" y="3200"/>
            <a:chExt cx="5760" cy="780"/>
          </a:xfrm>
        </p:grpSpPr>
        <p:pic>
          <p:nvPicPr>
            <p:cNvPr id="28688" name="Picture 11" descr="Trinkwasser"/>
            <p:cNvPicPr>
              <a:picLocks noChangeAspect="1" noChangeArrowheads="1"/>
            </p:cNvPicPr>
            <p:nvPr/>
          </p:nvPicPr>
          <p:blipFill>
            <a:blip r:embed="rId5" cstate="print"/>
            <a:srcRect/>
            <a:stretch>
              <a:fillRect/>
            </a:stretch>
          </p:blipFill>
          <p:spPr bwMode="auto">
            <a:xfrm>
              <a:off x="0" y="3205"/>
              <a:ext cx="975" cy="775"/>
            </a:xfrm>
            <a:prstGeom prst="rect">
              <a:avLst/>
            </a:prstGeom>
            <a:noFill/>
            <a:ln w="9525">
              <a:noFill/>
              <a:miter lim="800000"/>
              <a:headEnd/>
              <a:tailEnd/>
            </a:ln>
          </p:spPr>
        </p:pic>
        <p:pic>
          <p:nvPicPr>
            <p:cNvPr id="28689" name="Picture 12" descr="tanken"/>
            <p:cNvPicPr>
              <a:picLocks noChangeAspect="1" noChangeArrowheads="1"/>
            </p:cNvPicPr>
            <p:nvPr/>
          </p:nvPicPr>
          <p:blipFill>
            <a:blip r:embed="rId6" cstate="print"/>
            <a:srcRect/>
            <a:stretch>
              <a:fillRect/>
            </a:stretch>
          </p:blipFill>
          <p:spPr bwMode="auto">
            <a:xfrm>
              <a:off x="1917" y="3203"/>
              <a:ext cx="975" cy="776"/>
            </a:xfrm>
            <a:prstGeom prst="rect">
              <a:avLst/>
            </a:prstGeom>
            <a:noFill/>
            <a:ln w="9525">
              <a:noFill/>
              <a:miter lim="800000"/>
              <a:headEnd/>
              <a:tailEnd/>
            </a:ln>
          </p:spPr>
        </p:pic>
        <p:pic>
          <p:nvPicPr>
            <p:cNvPr id="28690" name="Picture 14" descr="Hangrutsch"/>
            <p:cNvPicPr>
              <a:picLocks noChangeAspect="1" noChangeArrowheads="1"/>
            </p:cNvPicPr>
            <p:nvPr/>
          </p:nvPicPr>
          <p:blipFill>
            <a:blip r:embed="rId7" cstate="print"/>
            <a:srcRect/>
            <a:stretch>
              <a:fillRect/>
            </a:stretch>
          </p:blipFill>
          <p:spPr bwMode="auto">
            <a:xfrm>
              <a:off x="2880" y="3200"/>
              <a:ext cx="975" cy="778"/>
            </a:xfrm>
            <a:prstGeom prst="rect">
              <a:avLst/>
            </a:prstGeom>
            <a:noFill/>
            <a:ln w="9525">
              <a:noFill/>
              <a:miter lim="800000"/>
              <a:headEnd/>
              <a:tailEnd/>
            </a:ln>
          </p:spPr>
        </p:pic>
        <p:pic>
          <p:nvPicPr>
            <p:cNvPr id="28691" name="Picture 15" descr="Sichuan_earthquake_building_collasped"/>
            <p:cNvPicPr>
              <a:picLocks noChangeAspect="1" noChangeArrowheads="1"/>
            </p:cNvPicPr>
            <p:nvPr/>
          </p:nvPicPr>
          <p:blipFill>
            <a:blip r:embed="rId8" cstate="print"/>
            <a:srcRect/>
            <a:stretch>
              <a:fillRect/>
            </a:stretch>
          </p:blipFill>
          <p:spPr bwMode="auto">
            <a:xfrm>
              <a:off x="968" y="3205"/>
              <a:ext cx="975" cy="775"/>
            </a:xfrm>
            <a:prstGeom prst="rect">
              <a:avLst/>
            </a:prstGeom>
            <a:noFill/>
            <a:ln w="9525">
              <a:noFill/>
              <a:miter lim="800000"/>
              <a:headEnd/>
              <a:tailEnd/>
            </a:ln>
          </p:spPr>
        </p:pic>
        <p:pic>
          <p:nvPicPr>
            <p:cNvPr id="28692" name="Picture 16" descr="Hochwasser Donau"/>
            <p:cNvPicPr>
              <a:picLocks noChangeAspect="1" noChangeArrowheads="1"/>
            </p:cNvPicPr>
            <p:nvPr/>
          </p:nvPicPr>
          <p:blipFill>
            <a:blip r:embed="rId9" cstate="print"/>
            <a:srcRect/>
            <a:stretch>
              <a:fillRect/>
            </a:stretch>
          </p:blipFill>
          <p:spPr bwMode="auto">
            <a:xfrm>
              <a:off x="4785" y="3203"/>
              <a:ext cx="975" cy="775"/>
            </a:xfrm>
            <a:prstGeom prst="rect">
              <a:avLst/>
            </a:prstGeom>
            <a:noFill/>
            <a:ln w="9525">
              <a:noFill/>
              <a:miter lim="800000"/>
              <a:headEnd/>
              <a:tailEnd/>
            </a:ln>
          </p:spPr>
        </p:pic>
        <p:pic>
          <p:nvPicPr>
            <p:cNvPr id="28693" name="Picture 13" descr="Bauen"/>
            <p:cNvPicPr>
              <a:picLocks noChangeAspect="1" noChangeArrowheads="1"/>
            </p:cNvPicPr>
            <p:nvPr/>
          </p:nvPicPr>
          <p:blipFill>
            <a:blip r:embed="rId10" cstate="print"/>
            <a:srcRect/>
            <a:stretch>
              <a:fillRect/>
            </a:stretch>
          </p:blipFill>
          <p:spPr bwMode="auto">
            <a:xfrm>
              <a:off x="3841" y="3203"/>
              <a:ext cx="975" cy="776"/>
            </a:xfrm>
            <a:prstGeom prst="rect">
              <a:avLst/>
            </a:prstGeom>
            <a:noFill/>
            <a:ln w="9525">
              <a:noFill/>
              <a:miter lim="800000"/>
              <a:headEnd/>
              <a:tailEnd/>
            </a:ln>
          </p:spPr>
        </p:pic>
      </p:grpSp>
      <p:pic>
        <p:nvPicPr>
          <p:cNvPr id="28680" name="Picture 20" descr="Logo SchulLaborBayern"/>
          <p:cNvPicPr>
            <a:picLocks noChangeAspect="1" noChangeArrowheads="1"/>
          </p:cNvPicPr>
          <p:nvPr/>
        </p:nvPicPr>
        <p:blipFill>
          <a:blip r:embed="rId11" cstate="print"/>
          <a:srcRect/>
          <a:stretch>
            <a:fillRect/>
          </a:stretch>
        </p:blipFill>
        <p:spPr bwMode="auto">
          <a:xfrm>
            <a:off x="8147050" y="6569075"/>
            <a:ext cx="366713" cy="288925"/>
          </a:xfrm>
          <a:prstGeom prst="rect">
            <a:avLst/>
          </a:prstGeom>
          <a:noFill/>
          <a:ln w="9525">
            <a:noFill/>
            <a:miter lim="800000"/>
            <a:headEnd/>
            <a:tailEnd/>
          </a:ln>
        </p:spPr>
      </p:pic>
      <p:pic>
        <p:nvPicPr>
          <p:cNvPr id="28681" name="Picture 22" descr="Logo_Schriftzug_2C"/>
          <p:cNvPicPr>
            <a:picLocks noChangeAspect="1" noChangeArrowheads="1"/>
          </p:cNvPicPr>
          <p:nvPr/>
        </p:nvPicPr>
        <p:blipFill>
          <a:blip r:embed="rId12" cstate="print"/>
          <a:srcRect/>
          <a:stretch>
            <a:fillRect/>
          </a:stretch>
        </p:blipFill>
        <p:spPr bwMode="auto">
          <a:xfrm>
            <a:off x="8532813" y="6569075"/>
            <a:ext cx="611187" cy="288925"/>
          </a:xfrm>
          <a:prstGeom prst="rect">
            <a:avLst/>
          </a:prstGeom>
          <a:noFill/>
          <a:ln w="9525">
            <a:noFill/>
            <a:miter lim="800000"/>
            <a:headEnd/>
            <a:tailEnd/>
          </a:ln>
        </p:spPr>
      </p:pic>
      <p:pic>
        <p:nvPicPr>
          <p:cNvPr id="28682" name="Picture 23" descr="Basislinie"/>
          <p:cNvPicPr>
            <a:picLocks noChangeAspect="1" noChangeArrowheads="1"/>
          </p:cNvPicPr>
          <p:nvPr/>
        </p:nvPicPr>
        <p:blipFill>
          <a:blip r:embed="rId13" cstate="print"/>
          <a:srcRect/>
          <a:stretch>
            <a:fillRect/>
          </a:stretch>
        </p:blipFill>
        <p:spPr bwMode="auto">
          <a:xfrm>
            <a:off x="0" y="6477000"/>
            <a:ext cx="9144000" cy="85725"/>
          </a:xfrm>
          <a:prstGeom prst="rect">
            <a:avLst/>
          </a:prstGeom>
          <a:noFill/>
          <a:ln w="9525">
            <a:noFill/>
            <a:miter lim="800000"/>
            <a:headEnd/>
            <a:tailEnd/>
          </a:ln>
        </p:spPr>
      </p:pic>
      <p:sp>
        <p:nvSpPr>
          <p:cNvPr id="28683" name="Rectangle 24"/>
          <p:cNvSpPr>
            <a:spLocks noChangeArrowheads="1"/>
          </p:cNvSpPr>
          <p:nvPr/>
        </p:nvSpPr>
        <p:spPr bwMode="auto">
          <a:xfrm>
            <a:off x="849313" y="1273175"/>
            <a:ext cx="2328862" cy="2297113"/>
          </a:xfrm>
          <a:prstGeom prst="rect">
            <a:avLst/>
          </a:prstGeom>
          <a:solidFill>
            <a:srgbClr val="4D4D4D"/>
          </a:solidFill>
          <a:ln w="9525">
            <a:solidFill>
              <a:srgbClr val="4D4D4D"/>
            </a:solidFill>
            <a:miter lim="800000"/>
            <a:headEnd/>
            <a:tailEnd/>
          </a:ln>
        </p:spPr>
        <p:txBody>
          <a:bodyPr wrap="none" anchor="ctr"/>
          <a:lstStyle/>
          <a:p>
            <a:endParaRPr lang="de-DE"/>
          </a:p>
        </p:txBody>
      </p:sp>
      <p:pic>
        <p:nvPicPr>
          <p:cNvPr id="28684" name="Picture 17" descr="Vulkan_Pucon"/>
          <p:cNvPicPr>
            <a:picLocks noChangeAspect="1" noChangeArrowheads="1"/>
          </p:cNvPicPr>
          <p:nvPr/>
        </p:nvPicPr>
        <p:blipFill>
          <a:blip r:embed="rId14" cstate="print"/>
          <a:srcRect/>
          <a:stretch>
            <a:fillRect/>
          </a:stretch>
        </p:blipFill>
        <p:spPr bwMode="auto">
          <a:xfrm>
            <a:off x="796925" y="1182688"/>
            <a:ext cx="2317750" cy="2317750"/>
          </a:xfrm>
          <a:prstGeom prst="rect">
            <a:avLst/>
          </a:prstGeom>
          <a:noFill/>
          <a:ln w="9525">
            <a:noFill/>
            <a:miter lim="800000"/>
            <a:headEnd/>
            <a:tailEnd/>
          </a:ln>
        </p:spPr>
      </p:pic>
      <p:pic>
        <p:nvPicPr>
          <p:cNvPr id="28685" name="Picture 25" descr="Logo_UN-Dekade_Offizielles Projekt_2010_2011_rgb"/>
          <p:cNvPicPr>
            <a:picLocks noChangeAspect="1" noChangeArrowheads="1"/>
          </p:cNvPicPr>
          <p:nvPr/>
        </p:nvPicPr>
        <p:blipFill>
          <a:blip r:embed="rId15" cstate="print"/>
          <a:srcRect/>
          <a:stretch>
            <a:fillRect/>
          </a:stretch>
        </p:blipFill>
        <p:spPr bwMode="auto">
          <a:xfrm>
            <a:off x="8166100" y="4256088"/>
            <a:ext cx="977900" cy="2211387"/>
          </a:xfrm>
          <a:prstGeom prst="rect">
            <a:avLst/>
          </a:prstGeom>
          <a:noFill/>
          <a:ln w="9525">
            <a:noFill/>
            <a:miter lim="800000"/>
            <a:headEnd/>
            <a:tailEnd/>
          </a:ln>
        </p:spPr>
      </p:pic>
      <p:sp>
        <p:nvSpPr>
          <p:cNvPr id="28686" name="Text Box 21"/>
          <p:cNvSpPr txBox="1">
            <a:spLocks noChangeArrowheads="1"/>
          </p:cNvSpPr>
          <p:nvPr/>
        </p:nvSpPr>
        <p:spPr bwMode="auto">
          <a:xfrm>
            <a:off x="8791575" y="0"/>
            <a:ext cx="354013" cy="276225"/>
          </a:xfrm>
          <a:prstGeom prst="rect">
            <a:avLst/>
          </a:prstGeom>
          <a:noFill/>
          <a:ln w="9525">
            <a:noFill/>
            <a:miter lim="800000"/>
            <a:headEnd/>
            <a:tailEnd/>
          </a:ln>
        </p:spPr>
        <p:txBody>
          <a:bodyPr wrap="none">
            <a:spAutoFit/>
          </a:bodyPr>
          <a:lstStyle/>
          <a:p>
            <a:r>
              <a:rPr lang="de-DE" sz="1200">
                <a:solidFill>
                  <a:schemeClr val="bg1"/>
                </a:solidFill>
              </a:rPr>
              <a:t>25</a:t>
            </a:r>
          </a:p>
        </p:txBody>
      </p:sp>
      <p:sp>
        <p:nvSpPr>
          <p:cNvPr id="22"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Kopfbalken"/>
          <p:cNvPicPr>
            <a:picLocks noChangeAspect="1" noChangeArrowheads="1"/>
          </p:cNvPicPr>
          <p:nvPr/>
        </p:nvPicPr>
        <p:blipFill>
          <a:blip r:embed="rId3" cstate="print"/>
          <a:srcRect/>
          <a:stretch>
            <a:fillRect/>
          </a:stretch>
        </p:blipFill>
        <p:spPr bwMode="auto">
          <a:xfrm>
            <a:off x="0" y="0"/>
            <a:ext cx="9144000" cy="768350"/>
          </a:xfrm>
          <a:prstGeom prst="rect">
            <a:avLst/>
          </a:prstGeom>
          <a:noFill/>
          <a:ln w="9525">
            <a:noFill/>
            <a:miter lim="800000"/>
            <a:headEnd/>
            <a:tailEnd/>
          </a:ln>
        </p:spPr>
      </p:pic>
      <p:pic>
        <p:nvPicPr>
          <p:cNvPr id="4099" name="Picture 3" descr="Basislinie"/>
          <p:cNvPicPr>
            <a:picLocks noChangeAspect="1" noChangeArrowheads="1"/>
          </p:cNvPicPr>
          <p:nvPr/>
        </p:nvPicPr>
        <p:blipFill>
          <a:blip r:embed="rId4" cstate="print"/>
          <a:srcRect/>
          <a:stretch>
            <a:fillRect/>
          </a:stretch>
        </p:blipFill>
        <p:spPr bwMode="auto">
          <a:xfrm>
            <a:off x="0" y="6477000"/>
            <a:ext cx="9144000" cy="85725"/>
          </a:xfrm>
          <a:prstGeom prst="rect">
            <a:avLst/>
          </a:prstGeom>
          <a:noFill/>
          <a:ln w="9525">
            <a:noFill/>
            <a:miter lim="800000"/>
            <a:headEnd/>
            <a:tailEnd/>
          </a:ln>
        </p:spPr>
      </p:pic>
      <p:sp>
        <p:nvSpPr>
          <p:cNvPr id="4100"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Background</a:t>
            </a:r>
          </a:p>
        </p:txBody>
      </p:sp>
      <p:pic>
        <p:nvPicPr>
          <p:cNvPr id="4101" name="Picture 5" descr="Kopfbalken-Logo"/>
          <p:cNvPicPr>
            <a:picLocks noChangeAspect="1" noChangeArrowheads="1"/>
          </p:cNvPicPr>
          <p:nvPr/>
        </p:nvPicPr>
        <p:blipFill>
          <a:blip r:embed="rId5" cstate="print"/>
          <a:srcRect/>
          <a:stretch>
            <a:fillRect/>
          </a:stretch>
        </p:blipFill>
        <p:spPr bwMode="auto">
          <a:xfrm>
            <a:off x="7023100" y="0"/>
            <a:ext cx="2120900" cy="755650"/>
          </a:xfrm>
          <a:prstGeom prst="rect">
            <a:avLst/>
          </a:prstGeom>
          <a:noFill/>
          <a:ln w="9525">
            <a:noFill/>
            <a:miter lim="800000"/>
            <a:headEnd/>
            <a:tailEnd/>
          </a:ln>
        </p:spPr>
      </p:pic>
      <p:sp>
        <p:nvSpPr>
          <p:cNvPr id="4102" name="Text Box 6"/>
          <p:cNvSpPr txBox="1">
            <a:spLocks noChangeArrowheads="1"/>
          </p:cNvSpPr>
          <p:nvPr/>
        </p:nvSpPr>
        <p:spPr bwMode="auto">
          <a:xfrm>
            <a:off x="125413" y="3355975"/>
            <a:ext cx="8818562" cy="1169988"/>
          </a:xfrm>
          <a:prstGeom prst="rect">
            <a:avLst/>
          </a:prstGeom>
          <a:noFill/>
          <a:ln w="9525">
            <a:noFill/>
            <a:miter lim="800000"/>
            <a:headEnd/>
            <a:tailEnd/>
          </a:ln>
        </p:spPr>
        <p:txBody>
          <a:bodyPr>
            <a:spAutoFit/>
          </a:bodyPr>
          <a:lstStyle/>
          <a:p>
            <a:pPr algn="ctr" eaLnBrk="0" hangingPunct="0">
              <a:lnSpc>
                <a:spcPct val="140000"/>
              </a:lnSpc>
              <a:buClr>
                <a:srgbClr val="000066"/>
              </a:buClr>
              <a:buFont typeface="Wingdings" pitchFamily="2" charset="2"/>
              <a:buNone/>
            </a:pPr>
            <a:r>
              <a:rPr lang="de-DE" b="1"/>
              <a:t>Continental Deep Drilling Program of the Federal Republic of Germany (KTB)</a:t>
            </a:r>
          </a:p>
          <a:p>
            <a:pPr algn="ctr" eaLnBrk="0" hangingPunct="0">
              <a:lnSpc>
                <a:spcPct val="140000"/>
              </a:lnSpc>
              <a:buClr>
                <a:srgbClr val="000066"/>
              </a:buClr>
              <a:buFont typeface="Wingdings" pitchFamily="2" charset="2"/>
              <a:buNone/>
            </a:pPr>
            <a:r>
              <a:rPr lang="de-DE" sz="1600"/>
              <a:t>Fundamental research project (1987 - 1994) with two </a:t>
            </a:r>
            <a:r>
              <a:rPr lang="de-DE" sz="1600">
                <a:sym typeface="Wingdings" pitchFamily="2" charset="2"/>
              </a:rPr>
              <a:t>4.000 m and 9.101 m deep</a:t>
            </a:r>
          </a:p>
          <a:p>
            <a:pPr algn="ctr" eaLnBrk="0" hangingPunct="0">
              <a:lnSpc>
                <a:spcPct val="140000"/>
              </a:lnSpc>
              <a:buClr>
                <a:srgbClr val="000066"/>
              </a:buClr>
              <a:buFont typeface="Wingdings" pitchFamily="2" charset="2"/>
              <a:buNone/>
            </a:pPr>
            <a:r>
              <a:rPr lang="de-DE" sz="1600">
                <a:sym typeface="Wingdings" pitchFamily="2" charset="2"/>
              </a:rPr>
              <a:t>drillholes exploring the continental crust</a:t>
            </a:r>
          </a:p>
        </p:txBody>
      </p:sp>
      <p:pic>
        <p:nvPicPr>
          <p:cNvPr id="4103" name="Picture 7" descr="Logo_Schriftzug_2C"/>
          <p:cNvPicPr>
            <a:picLocks noChangeAspect="1" noChangeArrowheads="1"/>
          </p:cNvPicPr>
          <p:nvPr/>
        </p:nvPicPr>
        <p:blipFill>
          <a:blip r:embed="rId6" cstate="print"/>
          <a:srcRect/>
          <a:stretch>
            <a:fillRect/>
          </a:stretch>
        </p:blipFill>
        <p:spPr bwMode="auto">
          <a:xfrm>
            <a:off x="8532813" y="6569075"/>
            <a:ext cx="611187" cy="288925"/>
          </a:xfrm>
          <a:prstGeom prst="rect">
            <a:avLst/>
          </a:prstGeom>
          <a:noFill/>
          <a:ln w="9525">
            <a:noFill/>
            <a:miter lim="800000"/>
            <a:headEnd/>
            <a:tailEnd/>
          </a:ln>
        </p:spPr>
      </p:pic>
      <p:pic>
        <p:nvPicPr>
          <p:cNvPr id="4104" name="Picture 9" descr="07"/>
          <p:cNvPicPr>
            <a:picLocks noChangeAspect="1" noChangeArrowheads="1"/>
          </p:cNvPicPr>
          <p:nvPr/>
        </p:nvPicPr>
        <p:blipFill>
          <a:blip r:embed="rId7" cstate="print"/>
          <a:srcRect/>
          <a:stretch>
            <a:fillRect/>
          </a:stretch>
        </p:blipFill>
        <p:spPr bwMode="auto">
          <a:xfrm>
            <a:off x="1716088" y="1220788"/>
            <a:ext cx="2879725" cy="1941512"/>
          </a:xfrm>
          <a:prstGeom prst="rect">
            <a:avLst/>
          </a:prstGeom>
          <a:noFill/>
          <a:ln w="9525">
            <a:noFill/>
            <a:miter lim="800000"/>
            <a:headEnd/>
            <a:tailEnd/>
          </a:ln>
        </p:spPr>
      </p:pic>
      <p:grpSp>
        <p:nvGrpSpPr>
          <p:cNvPr id="4105" name="Group 10"/>
          <p:cNvGrpSpPr>
            <a:grpSpLocks/>
          </p:cNvGrpSpPr>
          <p:nvPr/>
        </p:nvGrpSpPr>
        <p:grpSpPr bwMode="auto">
          <a:xfrm>
            <a:off x="811213" y="5395913"/>
            <a:ext cx="7658100" cy="1054100"/>
            <a:chOff x="525" y="3399"/>
            <a:chExt cx="4824" cy="664"/>
          </a:xfrm>
        </p:grpSpPr>
        <p:pic>
          <p:nvPicPr>
            <p:cNvPr id="4110" name="Picture 11" descr="23"/>
            <p:cNvPicPr>
              <a:picLocks noChangeAspect="1" noChangeArrowheads="1"/>
            </p:cNvPicPr>
            <p:nvPr/>
          </p:nvPicPr>
          <p:blipFill>
            <a:blip r:embed="rId8" cstate="print"/>
            <a:srcRect/>
            <a:stretch>
              <a:fillRect/>
            </a:stretch>
          </p:blipFill>
          <p:spPr bwMode="auto">
            <a:xfrm>
              <a:off x="525" y="3402"/>
              <a:ext cx="975" cy="657"/>
            </a:xfrm>
            <a:prstGeom prst="rect">
              <a:avLst/>
            </a:prstGeom>
            <a:noFill/>
            <a:ln w="9525">
              <a:noFill/>
              <a:miter lim="800000"/>
              <a:headEnd/>
              <a:tailEnd/>
            </a:ln>
          </p:spPr>
        </p:pic>
        <p:pic>
          <p:nvPicPr>
            <p:cNvPr id="4111" name="Picture 12" descr="08"/>
            <p:cNvPicPr>
              <a:picLocks noChangeAspect="1" noChangeArrowheads="1"/>
            </p:cNvPicPr>
            <p:nvPr/>
          </p:nvPicPr>
          <p:blipFill>
            <a:blip r:embed="rId9" cstate="print"/>
            <a:srcRect/>
            <a:stretch>
              <a:fillRect/>
            </a:stretch>
          </p:blipFill>
          <p:spPr bwMode="auto">
            <a:xfrm>
              <a:off x="2661" y="3399"/>
              <a:ext cx="442" cy="664"/>
            </a:xfrm>
            <a:prstGeom prst="rect">
              <a:avLst/>
            </a:prstGeom>
            <a:noFill/>
            <a:ln w="9525">
              <a:noFill/>
              <a:miter lim="800000"/>
              <a:headEnd/>
              <a:tailEnd/>
            </a:ln>
          </p:spPr>
        </p:pic>
        <p:pic>
          <p:nvPicPr>
            <p:cNvPr id="4112" name="Picture 13" descr="16"/>
            <p:cNvPicPr>
              <a:picLocks noChangeAspect="1" noChangeArrowheads="1"/>
            </p:cNvPicPr>
            <p:nvPr/>
          </p:nvPicPr>
          <p:blipFill>
            <a:blip r:embed="rId10" cstate="print"/>
            <a:srcRect/>
            <a:stretch>
              <a:fillRect/>
            </a:stretch>
          </p:blipFill>
          <p:spPr bwMode="auto">
            <a:xfrm>
              <a:off x="2187" y="3402"/>
              <a:ext cx="433" cy="659"/>
            </a:xfrm>
            <a:prstGeom prst="rect">
              <a:avLst/>
            </a:prstGeom>
            <a:noFill/>
            <a:ln w="9525">
              <a:noFill/>
              <a:miter lim="800000"/>
              <a:headEnd/>
              <a:tailEnd/>
            </a:ln>
          </p:spPr>
        </p:pic>
        <p:pic>
          <p:nvPicPr>
            <p:cNvPr id="4113" name="Picture 14" descr="17"/>
            <p:cNvPicPr>
              <a:picLocks noChangeAspect="1" noChangeArrowheads="1"/>
            </p:cNvPicPr>
            <p:nvPr/>
          </p:nvPicPr>
          <p:blipFill>
            <a:blip r:embed="rId11" cstate="print"/>
            <a:srcRect/>
            <a:stretch>
              <a:fillRect/>
            </a:stretch>
          </p:blipFill>
          <p:spPr bwMode="auto">
            <a:xfrm>
              <a:off x="3142" y="3402"/>
              <a:ext cx="435" cy="659"/>
            </a:xfrm>
            <a:prstGeom prst="rect">
              <a:avLst/>
            </a:prstGeom>
            <a:noFill/>
            <a:ln w="9525">
              <a:noFill/>
              <a:miter lim="800000"/>
              <a:headEnd/>
              <a:tailEnd/>
            </a:ln>
          </p:spPr>
        </p:pic>
        <p:pic>
          <p:nvPicPr>
            <p:cNvPr id="4114" name="Picture 15" descr="20"/>
            <p:cNvPicPr>
              <a:picLocks noChangeAspect="1" noChangeArrowheads="1"/>
            </p:cNvPicPr>
            <p:nvPr/>
          </p:nvPicPr>
          <p:blipFill>
            <a:blip r:embed="rId12" cstate="print"/>
            <a:srcRect/>
            <a:stretch>
              <a:fillRect/>
            </a:stretch>
          </p:blipFill>
          <p:spPr bwMode="auto">
            <a:xfrm>
              <a:off x="1545" y="3401"/>
              <a:ext cx="596" cy="658"/>
            </a:xfrm>
            <a:prstGeom prst="rect">
              <a:avLst/>
            </a:prstGeom>
            <a:noFill/>
            <a:ln w="9525">
              <a:noFill/>
              <a:miter lim="800000"/>
              <a:headEnd/>
              <a:tailEnd/>
            </a:ln>
          </p:spPr>
        </p:pic>
        <p:pic>
          <p:nvPicPr>
            <p:cNvPr id="4115" name="Picture 16" descr="25"/>
            <p:cNvPicPr>
              <a:picLocks noChangeAspect="1" noChangeArrowheads="1"/>
            </p:cNvPicPr>
            <p:nvPr/>
          </p:nvPicPr>
          <p:blipFill>
            <a:blip r:embed="rId13" cstate="print"/>
            <a:srcRect/>
            <a:stretch>
              <a:fillRect/>
            </a:stretch>
          </p:blipFill>
          <p:spPr bwMode="auto">
            <a:xfrm>
              <a:off x="3618" y="3401"/>
              <a:ext cx="716" cy="658"/>
            </a:xfrm>
            <a:prstGeom prst="rect">
              <a:avLst/>
            </a:prstGeom>
            <a:noFill/>
            <a:ln w="9525">
              <a:noFill/>
              <a:miter lim="800000"/>
              <a:headEnd/>
              <a:tailEnd/>
            </a:ln>
          </p:spPr>
        </p:pic>
        <p:pic>
          <p:nvPicPr>
            <p:cNvPr id="4116" name="Picture 17" descr="28"/>
            <p:cNvPicPr>
              <a:picLocks noChangeAspect="1" noChangeArrowheads="1"/>
            </p:cNvPicPr>
            <p:nvPr/>
          </p:nvPicPr>
          <p:blipFill>
            <a:blip r:embed="rId14" cstate="print"/>
            <a:srcRect/>
            <a:stretch>
              <a:fillRect/>
            </a:stretch>
          </p:blipFill>
          <p:spPr bwMode="auto">
            <a:xfrm>
              <a:off x="4374" y="3400"/>
              <a:ext cx="975" cy="660"/>
            </a:xfrm>
            <a:prstGeom prst="rect">
              <a:avLst/>
            </a:prstGeom>
            <a:noFill/>
            <a:ln w="9525">
              <a:noFill/>
              <a:miter lim="800000"/>
              <a:headEnd/>
              <a:tailEnd/>
            </a:ln>
          </p:spPr>
        </p:pic>
      </p:grpSp>
      <p:pic>
        <p:nvPicPr>
          <p:cNvPr id="4106" name="Picture 18" descr="KTB-Aktiv"/>
          <p:cNvPicPr>
            <a:picLocks noChangeAspect="1" noChangeArrowheads="1"/>
          </p:cNvPicPr>
          <p:nvPr/>
        </p:nvPicPr>
        <p:blipFill>
          <a:blip r:embed="rId15" cstate="print"/>
          <a:srcRect/>
          <a:stretch>
            <a:fillRect/>
          </a:stretch>
        </p:blipFill>
        <p:spPr bwMode="auto">
          <a:xfrm>
            <a:off x="4678363" y="1227138"/>
            <a:ext cx="2879725" cy="1966912"/>
          </a:xfrm>
          <a:prstGeom prst="rect">
            <a:avLst/>
          </a:prstGeom>
          <a:noFill/>
          <a:ln w="9525">
            <a:noFill/>
            <a:miter lim="800000"/>
            <a:headEnd/>
            <a:tailEnd/>
          </a:ln>
        </p:spPr>
      </p:pic>
      <p:pic>
        <p:nvPicPr>
          <p:cNvPr id="4107" name="Picture 19" descr="Logo SchulLaborBayern"/>
          <p:cNvPicPr>
            <a:picLocks noChangeAspect="1" noChangeArrowheads="1"/>
          </p:cNvPicPr>
          <p:nvPr/>
        </p:nvPicPr>
        <p:blipFill>
          <a:blip r:embed="rId16" cstate="print"/>
          <a:srcRect/>
          <a:stretch>
            <a:fillRect/>
          </a:stretch>
        </p:blipFill>
        <p:spPr bwMode="auto">
          <a:xfrm>
            <a:off x="8147050" y="6569075"/>
            <a:ext cx="366713" cy="288925"/>
          </a:xfrm>
          <a:prstGeom prst="rect">
            <a:avLst/>
          </a:prstGeom>
          <a:noFill/>
          <a:ln w="9525">
            <a:noFill/>
            <a:miter lim="800000"/>
            <a:headEnd/>
            <a:tailEnd/>
          </a:ln>
        </p:spPr>
      </p:pic>
      <p:sp>
        <p:nvSpPr>
          <p:cNvPr id="4108" name="Text Box 20"/>
          <p:cNvSpPr txBox="1">
            <a:spLocks noChangeArrowheads="1"/>
          </p:cNvSpPr>
          <p:nvPr/>
        </p:nvSpPr>
        <p:spPr bwMode="auto">
          <a:xfrm>
            <a:off x="8875713" y="0"/>
            <a:ext cx="268287" cy="274638"/>
          </a:xfrm>
          <a:prstGeom prst="rect">
            <a:avLst/>
          </a:prstGeom>
          <a:noFill/>
          <a:ln w="9525">
            <a:noFill/>
            <a:miter lim="800000"/>
            <a:headEnd/>
            <a:tailEnd/>
          </a:ln>
        </p:spPr>
        <p:txBody>
          <a:bodyPr wrap="none">
            <a:spAutoFit/>
          </a:bodyPr>
          <a:lstStyle/>
          <a:p>
            <a:r>
              <a:rPr lang="de-DE" sz="1200">
                <a:solidFill>
                  <a:schemeClr val="bg1"/>
                </a:solidFill>
              </a:rPr>
              <a:t>2</a:t>
            </a:r>
          </a:p>
        </p:txBody>
      </p:sp>
      <p:sp>
        <p:nvSpPr>
          <p:cNvPr id="21"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7"/>
          <p:cNvSpPr>
            <a:spLocks noChangeArrowheads="1"/>
          </p:cNvSpPr>
          <p:nvPr/>
        </p:nvSpPr>
        <p:spPr bwMode="auto">
          <a:xfrm>
            <a:off x="0" y="5181600"/>
            <a:ext cx="9144000" cy="206375"/>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5123" name="Rectangle 18"/>
          <p:cNvSpPr>
            <a:spLocks noChangeArrowheads="1"/>
          </p:cNvSpPr>
          <p:nvPr/>
        </p:nvSpPr>
        <p:spPr bwMode="auto">
          <a:xfrm>
            <a:off x="0" y="6421438"/>
            <a:ext cx="9144000" cy="85725"/>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5124" name="Picture 2" descr="Kopfbalken"/>
          <p:cNvPicPr>
            <a:picLocks noChangeAspect="1" noChangeArrowheads="1"/>
          </p:cNvPicPr>
          <p:nvPr/>
        </p:nvPicPr>
        <p:blipFill>
          <a:blip r:embed="rId3" cstate="print"/>
          <a:srcRect/>
          <a:stretch>
            <a:fillRect/>
          </a:stretch>
        </p:blipFill>
        <p:spPr bwMode="auto">
          <a:xfrm>
            <a:off x="0" y="0"/>
            <a:ext cx="9144000" cy="768350"/>
          </a:xfrm>
          <a:prstGeom prst="rect">
            <a:avLst/>
          </a:prstGeom>
          <a:noFill/>
          <a:ln w="9525">
            <a:noFill/>
            <a:miter lim="800000"/>
            <a:headEnd/>
            <a:tailEnd/>
          </a:ln>
        </p:spPr>
      </p:pic>
      <p:pic>
        <p:nvPicPr>
          <p:cNvPr id="5125" name="Picture 3" descr="Basislinie"/>
          <p:cNvPicPr>
            <a:picLocks noChangeAspect="1" noChangeArrowheads="1"/>
          </p:cNvPicPr>
          <p:nvPr/>
        </p:nvPicPr>
        <p:blipFill>
          <a:blip r:embed="rId4" cstate="print"/>
          <a:srcRect/>
          <a:stretch>
            <a:fillRect/>
          </a:stretch>
        </p:blipFill>
        <p:spPr bwMode="auto">
          <a:xfrm>
            <a:off x="0" y="6477000"/>
            <a:ext cx="9144000" cy="85725"/>
          </a:xfrm>
          <a:prstGeom prst="rect">
            <a:avLst/>
          </a:prstGeom>
          <a:noFill/>
          <a:ln w="9525">
            <a:noFill/>
            <a:miter lim="800000"/>
            <a:headEnd/>
            <a:tailEnd/>
          </a:ln>
        </p:spPr>
      </p:pic>
      <p:sp>
        <p:nvSpPr>
          <p:cNvPr id="5126"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Development</a:t>
            </a:r>
          </a:p>
        </p:txBody>
      </p:sp>
      <p:pic>
        <p:nvPicPr>
          <p:cNvPr id="5127" name="Picture 5" descr="Kopfbalken-Logo"/>
          <p:cNvPicPr>
            <a:picLocks noChangeAspect="1" noChangeArrowheads="1"/>
          </p:cNvPicPr>
          <p:nvPr/>
        </p:nvPicPr>
        <p:blipFill>
          <a:blip r:embed="rId5" cstate="print"/>
          <a:srcRect/>
          <a:stretch>
            <a:fillRect/>
          </a:stretch>
        </p:blipFill>
        <p:spPr bwMode="auto">
          <a:xfrm>
            <a:off x="7023100" y="0"/>
            <a:ext cx="2120900" cy="755650"/>
          </a:xfrm>
          <a:prstGeom prst="rect">
            <a:avLst/>
          </a:prstGeom>
          <a:noFill/>
          <a:ln w="9525">
            <a:noFill/>
            <a:miter lim="800000"/>
            <a:headEnd/>
            <a:tailEnd/>
          </a:ln>
        </p:spPr>
      </p:pic>
      <p:sp>
        <p:nvSpPr>
          <p:cNvPr id="5128" name="Text Box 6"/>
          <p:cNvSpPr txBox="1">
            <a:spLocks noChangeArrowheads="1"/>
          </p:cNvSpPr>
          <p:nvPr/>
        </p:nvSpPr>
        <p:spPr bwMode="auto">
          <a:xfrm>
            <a:off x="588963" y="1073150"/>
            <a:ext cx="8347075" cy="2062163"/>
          </a:xfrm>
          <a:prstGeom prst="rect">
            <a:avLst/>
          </a:prstGeom>
          <a:noFill/>
          <a:ln w="9525">
            <a:noFill/>
            <a:miter lim="800000"/>
            <a:headEnd/>
            <a:tailEnd/>
          </a:ln>
        </p:spPr>
        <p:txBody>
          <a:bodyPr>
            <a:spAutoFit/>
          </a:bodyPr>
          <a:lstStyle/>
          <a:p>
            <a:pPr eaLnBrk="0" hangingPunct="0">
              <a:lnSpc>
                <a:spcPct val="120000"/>
              </a:lnSpc>
              <a:spcAft>
                <a:spcPts val="1200"/>
              </a:spcAft>
              <a:buClr>
                <a:srgbClr val="000066"/>
              </a:buClr>
              <a:buFont typeface="Wingdings" pitchFamily="2" charset="2"/>
              <a:buNone/>
            </a:pPr>
            <a:r>
              <a:rPr lang="de-DE"/>
              <a:t>1987: Start of active drilling phase for </a:t>
            </a:r>
            <a:br>
              <a:rPr lang="de-DE"/>
            </a:br>
            <a:r>
              <a:rPr lang="de-DE"/>
              <a:t>           </a:t>
            </a:r>
            <a:r>
              <a:rPr lang="de-DE" b="1"/>
              <a:t>pilot hole KTB-VB</a:t>
            </a:r>
          </a:p>
          <a:p>
            <a:pPr eaLnBrk="0" hangingPunct="0">
              <a:lnSpc>
                <a:spcPct val="120000"/>
              </a:lnSpc>
              <a:spcAft>
                <a:spcPts val="1200"/>
              </a:spcAft>
              <a:buClr>
                <a:srgbClr val="000066"/>
              </a:buClr>
              <a:buFont typeface="Wingdings" pitchFamily="2" charset="2"/>
              <a:buNone/>
            </a:pPr>
            <a:r>
              <a:rPr lang="de-DE"/>
              <a:t>1989: </a:t>
            </a:r>
            <a:r>
              <a:rPr lang="de-DE" b="1"/>
              <a:t>Completion of KTB-VB </a:t>
            </a:r>
            <a:r>
              <a:rPr lang="de-DE"/>
              <a:t>at 4.000,1 m</a:t>
            </a:r>
          </a:p>
          <a:p>
            <a:pPr eaLnBrk="0" hangingPunct="0">
              <a:lnSpc>
                <a:spcPct val="120000"/>
              </a:lnSpc>
              <a:spcAft>
                <a:spcPts val="1200"/>
              </a:spcAft>
              <a:buClr>
                <a:srgbClr val="000066"/>
              </a:buClr>
              <a:buFont typeface="Wingdings" pitchFamily="2" charset="2"/>
              <a:buNone/>
            </a:pPr>
            <a:r>
              <a:rPr lang="de-DE"/>
              <a:t>1990: Start of active drilling phase for </a:t>
            </a:r>
            <a:br>
              <a:rPr lang="de-DE"/>
            </a:br>
            <a:r>
              <a:rPr lang="de-DE"/>
              <a:t>           </a:t>
            </a:r>
            <a:r>
              <a:rPr lang="de-DE" b="1"/>
              <a:t>main hole KTB-HB</a:t>
            </a:r>
          </a:p>
        </p:txBody>
      </p:sp>
      <p:pic>
        <p:nvPicPr>
          <p:cNvPr id="5129" name="Picture 7" descr="Logo_Schriftzug_2C"/>
          <p:cNvPicPr>
            <a:picLocks noChangeAspect="1" noChangeArrowheads="1"/>
          </p:cNvPicPr>
          <p:nvPr/>
        </p:nvPicPr>
        <p:blipFill>
          <a:blip r:embed="rId6" cstate="print"/>
          <a:srcRect/>
          <a:stretch>
            <a:fillRect/>
          </a:stretch>
        </p:blipFill>
        <p:spPr bwMode="auto">
          <a:xfrm>
            <a:off x="8532813" y="6569075"/>
            <a:ext cx="611187" cy="288925"/>
          </a:xfrm>
          <a:prstGeom prst="rect">
            <a:avLst/>
          </a:prstGeom>
          <a:noFill/>
          <a:ln w="9525">
            <a:noFill/>
            <a:miter lim="800000"/>
            <a:headEnd/>
            <a:tailEnd/>
          </a:ln>
        </p:spPr>
      </p:pic>
      <p:pic>
        <p:nvPicPr>
          <p:cNvPr id="5130" name="Picture 15" descr="Logo SchulLaborBayern"/>
          <p:cNvPicPr>
            <a:picLocks noChangeAspect="1" noChangeArrowheads="1"/>
          </p:cNvPicPr>
          <p:nvPr/>
        </p:nvPicPr>
        <p:blipFill>
          <a:blip r:embed="rId7" cstate="print"/>
          <a:srcRect/>
          <a:stretch>
            <a:fillRect/>
          </a:stretch>
        </p:blipFill>
        <p:spPr bwMode="auto">
          <a:xfrm>
            <a:off x="8147050" y="6569075"/>
            <a:ext cx="366713" cy="288925"/>
          </a:xfrm>
          <a:prstGeom prst="rect">
            <a:avLst/>
          </a:prstGeom>
          <a:noFill/>
          <a:ln w="9525">
            <a:noFill/>
            <a:miter lim="800000"/>
            <a:headEnd/>
            <a:tailEnd/>
          </a:ln>
        </p:spPr>
      </p:pic>
      <p:sp>
        <p:nvSpPr>
          <p:cNvPr id="5131" name="Text Box 19"/>
          <p:cNvSpPr txBox="1">
            <a:spLocks noChangeArrowheads="1"/>
          </p:cNvSpPr>
          <p:nvPr/>
        </p:nvSpPr>
        <p:spPr bwMode="auto">
          <a:xfrm>
            <a:off x="8875713" y="0"/>
            <a:ext cx="268287" cy="274638"/>
          </a:xfrm>
          <a:prstGeom prst="rect">
            <a:avLst/>
          </a:prstGeom>
          <a:noFill/>
          <a:ln w="9525">
            <a:noFill/>
            <a:miter lim="800000"/>
            <a:headEnd/>
            <a:tailEnd/>
          </a:ln>
        </p:spPr>
        <p:txBody>
          <a:bodyPr wrap="none">
            <a:spAutoFit/>
          </a:bodyPr>
          <a:lstStyle/>
          <a:p>
            <a:r>
              <a:rPr lang="de-DE" sz="1200">
                <a:solidFill>
                  <a:schemeClr val="bg1"/>
                </a:solidFill>
              </a:rPr>
              <a:t>3</a:t>
            </a:r>
          </a:p>
        </p:txBody>
      </p:sp>
      <p:pic>
        <p:nvPicPr>
          <p:cNvPr id="5132" name="Grafik 25" descr="S2_KTB_Vorbohrung.jpg"/>
          <p:cNvPicPr>
            <a:picLocks noChangeAspect="1"/>
          </p:cNvPicPr>
          <p:nvPr/>
        </p:nvPicPr>
        <p:blipFill>
          <a:blip r:embed="rId8" cstate="print"/>
          <a:srcRect/>
          <a:stretch>
            <a:fillRect/>
          </a:stretch>
        </p:blipFill>
        <p:spPr bwMode="auto">
          <a:xfrm>
            <a:off x="3808413" y="3979863"/>
            <a:ext cx="3387725" cy="2278062"/>
          </a:xfrm>
          <a:prstGeom prst="rect">
            <a:avLst/>
          </a:prstGeom>
          <a:noFill/>
          <a:ln w="9525">
            <a:noFill/>
            <a:miter lim="800000"/>
            <a:headEnd/>
            <a:tailEnd/>
          </a:ln>
        </p:spPr>
      </p:pic>
      <p:pic>
        <p:nvPicPr>
          <p:cNvPr id="5133" name="Grafik 27" descr="Bohrstart.jpg"/>
          <p:cNvPicPr>
            <a:picLocks noChangeAspect="1"/>
          </p:cNvPicPr>
          <p:nvPr/>
        </p:nvPicPr>
        <p:blipFill>
          <a:blip r:embed="rId9" cstate="print"/>
          <a:srcRect/>
          <a:stretch>
            <a:fillRect/>
          </a:stretch>
        </p:blipFill>
        <p:spPr bwMode="auto">
          <a:xfrm>
            <a:off x="5621338" y="833438"/>
            <a:ext cx="3289300" cy="3484562"/>
          </a:xfrm>
          <a:prstGeom prst="rect">
            <a:avLst/>
          </a:prstGeom>
          <a:noFill/>
          <a:ln w="9525">
            <a:noFill/>
            <a:miter lim="800000"/>
            <a:headEnd/>
            <a:tailEnd/>
          </a:ln>
        </p:spPr>
      </p:pic>
      <p:pic>
        <p:nvPicPr>
          <p:cNvPr id="5134" name="Grafik 28" descr="Bohrstart-Riesenhuber.jpg"/>
          <p:cNvPicPr>
            <a:picLocks noChangeAspect="1"/>
          </p:cNvPicPr>
          <p:nvPr/>
        </p:nvPicPr>
        <p:blipFill>
          <a:blip r:embed="rId10" cstate="print"/>
          <a:srcRect/>
          <a:stretch>
            <a:fillRect/>
          </a:stretch>
        </p:blipFill>
        <p:spPr bwMode="auto">
          <a:xfrm>
            <a:off x="495300" y="3984625"/>
            <a:ext cx="3222625" cy="2271713"/>
          </a:xfrm>
          <a:prstGeom prst="rect">
            <a:avLst/>
          </a:prstGeom>
          <a:noFill/>
          <a:ln w="9525">
            <a:noFill/>
            <a:miter lim="800000"/>
            <a:headEnd/>
            <a:tailEnd/>
          </a:ln>
        </p:spPr>
      </p:pic>
      <p:sp>
        <p:nvSpPr>
          <p:cNvPr id="16"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8"/>
          <p:cNvSpPr>
            <a:spLocks noChangeArrowheads="1"/>
          </p:cNvSpPr>
          <p:nvPr/>
        </p:nvSpPr>
        <p:spPr bwMode="auto">
          <a:xfrm>
            <a:off x="0" y="6421438"/>
            <a:ext cx="9144000" cy="85725"/>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6147" name="Picture 2" descr="Kopfbalken"/>
          <p:cNvPicPr>
            <a:picLocks noChangeAspect="1" noChangeArrowheads="1"/>
          </p:cNvPicPr>
          <p:nvPr/>
        </p:nvPicPr>
        <p:blipFill>
          <a:blip r:embed="rId3" cstate="print"/>
          <a:srcRect/>
          <a:stretch>
            <a:fillRect/>
          </a:stretch>
        </p:blipFill>
        <p:spPr bwMode="auto">
          <a:xfrm>
            <a:off x="0" y="0"/>
            <a:ext cx="9144000" cy="768350"/>
          </a:xfrm>
          <a:prstGeom prst="rect">
            <a:avLst/>
          </a:prstGeom>
          <a:noFill/>
          <a:ln w="9525">
            <a:noFill/>
            <a:miter lim="800000"/>
            <a:headEnd/>
            <a:tailEnd/>
          </a:ln>
        </p:spPr>
      </p:pic>
      <p:pic>
        <p:nvPicPr>
          <p:cNvPr id="6148" name="Picture 3" descr="Basislinie"/>
          <p:cNvPicPr>
            <a:picLocks noChangeAspect="1" noChangeArrowheads="1"/>
          </p:cNvPicPr>
          <p:nvPr/>
        </p:nvPicPr>
        <p:blipFill>
          <a:blip r:embed="rId4" cstate="print"/>
          <a:srcRect/>
          <a:stretch>
            <a:fillRect/>
          </a:stretch>
        </p:blipFill>
        <p:spPr bwMode="auto">
          <a:xfrm>
            <a:off x="0" y="6477000"/>
            <a:ext cx="9144000" cy="85725"/>
          </a:xfrm>
          <a:prstGeom prst="rect">
            <a:avLst/>
          </a:prstGeom>
          <a:noFill/>
          <a:ln w="9525">
            <a:noFill/>
            <a:miter lim="800000"/>
            <a:headEnd/>
            <a:tailEnd/>
          </a:ln>
        </p:spPr>
      </p:pic>
      <p:sp>
        <p:nvSpPr>
          <p:cNvPr id="6149"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Development</a:t>
            </a:r>
          </a:p>
        </p:txBody>
      </p:sp>
      <p:pic>
        <p:nvPicPr>
          <p:cNvPr id="6150" name="Picture 5" descr="Kopfbalken-Logo"/>
          <p:cNvPicPr>
            <a:picLocks noChangeAspect="1" noChangeArrowheads="1"/>
          </p:cNvPicPr>
          <p:nvPr/>
        </p:nvPicPr>
        <p:blipFill>
          <a:blip r:embed="rId5" cstate="print"/>
          <a:srcRect/>
          <a:stretch>
            <a:fillRect/>
          </a:stretch>
        </p:blipFill>
        <p:spPr bwMode="auto">
          <a:xfrm>
            <a:off x="7023100" y="0"/>
            <a:ext cx="2120900" cy="755650"/>
          </a:xfrm>
          <a:prstGeom prst="rect">
            <a:avLst/>
          </a:prstGeom>
          <a:noFill/>
          <a:ln w="9525">
            <a:noFill/>
            <a:miter lim="800000"/>
            <a:headEnd/>
            <a:tailEnd/>
          </a:ln>
        </p:spPr>
      </p:pic>
      <p:sp>
        <p:nvSpPr>
          <p:cNvPr id="6151" name="Text Box 6"/>
          <p:cNvSpPr txBox="1">
            <a:spLocks noChangeArrowheads="1"/>
          </p:cNvSpPr>
          <p:nvPr/>
        </p:nvSpPr>
        <p:spPr bwMode="auto">
          <a:xfrm>
            <a:off x="588963" y="1073150"/>
            <a:ext cx="8347075" cy="4622800"/>
          </a:xfrm>
          <a:prstGeom prst="rect">
            <a:avLst/>
          </a:prstGeom>
          <a:noFill/>
          <a:ln w="9525">
            <a:noFill/>
            <a:miter lim="800000"/>
            <a:headEnd/>
            <a:tailEnd/>
          </a:ln>
        </p:spPr>
        <p:txBody>
          <a:bodyPr>
            <a:spAutoFit/>
          </a:bodyPr>
          <a:lstStyle/>
          <a:p>
            <a:pPr eaLnBrk="0" hangingPunct="0">
              <a:lnSpc>
                <a:spcPct val="120000"/>
              </a:lnSpc>
              <a:spcAft>
                <a:spcPts val="1200"/>
              </a:spcAft>
              <a:buClr>
                <a:srgbClr val="000066"/>
              </a:buClr>
              <a:buFont typeface="Wingdings" pitchFamily="2" charset="2"/>
              <a:buNone/>
            </a:pPr>
            <a:r>
              <a:rPr lang="de-DE">
                <a:sym typeface="Wingdings" pitchFamily="2" charset="2"/>
              </a:rPr>
              <a:t>1990: Public interest results in </a:t>
            </a:r>
            <a:r>
              <a:rPr lang="de-DE" b="1">
                <a:sym typeface="Wingdings" pitchFamily="2" charset="2"/>
              </a:rPr>
              <a:t>tours to the </a:t>
            </a:r>
            <a:br>
              <a:rPr lang="de-DE" b="1">
                <a:sym typeface="Wingdings" pitchFamily="2" charset="2"/>
              </a:rPr>
            </a:br>
            <a:r>
              <a:rPr lang="de-DE" b="1">
                <a:sym typeface="Wingdings" pitchFamily="2" charset="2"/>
              </a:rPr>
              <a:t>           drilling site </a:t>
            </a:r>
            <a:r>
              <a:rPr lang="de-DE" sz="1600">
                <a:sym typeface="Wingdings" pitchFamily="2" charset="2"/>
              </a:rPr>
              <a:t>(guided by the academic </a:t>
            </a:r>
            <a:br>
              <a:rPr lang="de-DE" sz="1600">
                <a:sym typeface="Wingdings" pitchFamily="2" charset="2"/>
              </a:rPr>
            </a:br>
            <a:r>
              <a:rPr lang="de-DE" sz="1600">
                <a:sym typeface="Wingdings" pitchFamily="2" charset="2"/>
              </a:rPr>
              <a:t>            staff of the field laboratory)</a:t>
            </a:r>
          </a:p>
          <a:p>
            <a:pPr eaLnBrk="0" hangingPunct="0">
              <a:lnSpc>
                <a:spcPct val="120000"/>
              </a:lnSpc>
              <a:spcAft>
                <a:spcPts val="1200"/>
              </a:spcAft>
              <a:buClr>
                <a:srgbClr val="000066"/>
              </a:buClr>
              <a:buFont typeface="Wingdings" pitchFamily="2" charset="2"/>
              <a:buNone/>
            </a:pPr>
            <a:r>
              <a:rPr lang="de-DE">
                <a:sym typeface="Wingdings" pitchFamily="2" charset="2"/>
              </a:rPr>
              <a:t>1992: Installation of </a:t>
            </a:r>
            <a:r>
              <a:rPr lang="de-DE" b="1">
                <a:sym typeface="Wingdings" pitchFamily="2" charset="2"/>
              </a:rPr>
              <a:t>Information Centre KTB </a:t>
            </a:r>
            <a:br>
              <a:rPr lang="de-DE" b="1">
                <a:sym typeface="Wingdings" pitchFamily="2" charset="2"/>
              </a:rPr>
            </a:br>
            <a:r>
              <a:rPr lang="de-DE" b="1">
                <a:sym typeface="Wingdings" pitchFamily="2" charset="2"/>
              </a:rPr>
              <a:t>           </a:t>
            </a:r>
            <a:r>
              <a:rPr lang="de-DE">
                <a:sym typeface="Wingdings" pitchFamily="2" charset="2"/>
              </a:rPr>
              <a:t>with own staff </a:t>
            </a:r>
            <a:r>
              <a:rPr lang="de-DE" sz="1600">
                <a:sym typeface="Wingdings" pitchFamily="2" charset="2"/>
              </a:rPr>
              <a:t>(financed by federal</a:t>
            </a:r>
            <a:br>
              <a:rPr lang="de-DE" sz="1600">
                <a:sym typeface="Wingdings" pitchFamily="2" charset="2"/>
              </a:rPr>
            </a:br>
            <a:r>
              <a:rPr lang="de-DE" sz="1600">
                <a:sym typeface="Wingdings" pitchFamily="2" charset="2"/>
              </a:rPr>
              <a:t>            german and bavarian state governments)</a:t>
            </a:r>
          </a:p>
          <a:p>
            <a:pPr eaLnBrk="0" hangingPunct="0">
              <a:lnSpc>
                <a:spcPct val="120000"/>
              </a:lnSpc>
              <a:spcAft>
                <a:spcPts val="1200"/>
              </a:spcAft>
              <a:buClr>
                <a:srgbClr val="000066"/>
              </a:buClr>
              <a:buFont typeface="Wingdings" pitchFamily="2" charset="2"/>
              <a:buNone/>
            </a:pPr>
            <a:r>
              <a:rPr lang="de-DE"/>
              <a:t>1994: </a:t>
            </a:r>
            <a:r>
              <a:rPr lang="de-DE" b="1"/>
              <a:t>Completion of KTB-HB </a:t>
            </a:r>
            <a:r>
              <a:rPr lang="de-DE"/>
              <a:t>at 9.101 m</a:t>
            </a:r>
          </a:p>
          <a:p>
            <a:pPr eaLnBrk="0" hangingPunct="0">
              <a:lnSpc>
                <a:spcPct val="120000"/>
              </a:lnSpc>
              <a:spcAft>
                <a:spcPts val="1200"/>
              </a:spcAft>
              <a:buClr>
                <a:srgbClr val="000066"/>
              </a:buClr>
              <a:buFont typeface="Wingdings" pitchFamily="2" charset="2"/>
              <a:buNone/>
            </a:pPr>
            <a:r>
              <a:rPr lang="de-DE"/>
              <a:t>1996: </a:t>
            </a:r>
            <a:r>
              <a:rPr lang="de-DE" b="1"/>
              <a:t>Completion of initial research </a:t>
            </a:r>
            <a:br>
              <a:rPr lang="de-DE" b="1"/>
            </a:br>
            <a:r>
              <a:rPr lang="de-DE" b="1"/>
              <a:t>           program</a:t>
            </a:r>
          </a:p>
          <a:p>
            <a:pPr eaLnBrk="0" hangingPunct="0">
              <a:lnSpc>
                <a:spcPct val="120000"/>
              </a:lnSpc>
              <a:spcAft>
                <a:spcPts val="1200"/>
              </a:spcAft>
              <a:buClr>
                <a:srgbClr val="000066"/>
              </a:buClr>
            </a:pPr>
            <a:r>
              <a:rPr lang="de-DE"/>
              <a:t>1994-98, ongoing: </a:t>
            </a:r>
            <a:r>
              <a:rPr lang="de-DE" b="1"/>
              <a:t>Long term measuring </a:t>
            </a:r>
            <a:br>
              <a:rPr lang="de-DE" b="1"/>
            </a:br>
            <a:r>
              <a:rPr lang="de-DE" b="1"/>
              <a:t>           programs </a:t>
            </a:r>
            <a:r>
              <a:rPr lang="de-DE"/>
              <a:t>develop towards </a:t>
            </a:r>
            <a:r>
              <a:rPr lang="de-DE" b="1"/>
              <a:t>Deep </a:t>
            </a:r>
            <a:br>
              <a:rPr lang="de-DE" b="1"/>
            </a:br>
            <a:r>
              <a:rPr lang="de-DE" b="1"/>
              <a:t>           Crustal </a:t>
            </a:r>
            <a:r>
              <a:rPr lang="de-DE" b="1">
                <a:sym typeface="Wingdings" pitchFamily="2" charset="2"/>
              </a:rPr>
              <a:t>Laboratory </a:t>
            </a:r>
            <a:r>
              <a:rPr lang="de-DE">
                <a:sym typeface="Wingdings" pitchFamily="2" charset="2"/>
              </a:rPr>
              <a:t>of GFZ Potsdam</a:t>
            </a:r>
          </a:p>
        </p:txBody>
      </p:sp>
      <p:pic>
        <p:nvPicPr>
          <p:cNvPr id="6152" name="Picture 7" descr="Logo_Schriftzug_2C"/>
          <p:cNvPicPr>
            <a:picLocks noChangeAspect="1" noChangeArrowheads="1"/>
          </p:cNvPicPr>
          <p:nvPr/>
        </p:nvPicPr>
        <p:blipFill>
          <a:blip r:embed="rId6" cstate="print"/>
          <a:srcRect/>
          <a:stretch>
            <a:fillRect/>
          </a:stretch>
        </p:blipFill>
        <p:spPr bwMode="auto">
          <a:xfrm>
            <a:off x="8532813" y="6569075"/>
            <a:ext cx="611187" cy="288925"/>
          </a:xfrm>
          <a:prstGeom prst="rect">
            <a:avLst/>
          </a:prstGeom>
          <a:noFill/>
          <a:ln w="9525">
            <a:noFill/>
            <a:miter lim="800000"/>
            <a:headEnd/>
            <a:tailEnd/>
          </a:ln>
        </p:spPr>
      </p:pic>
      <p:pic>
        <p:nvPicPr>
          <p:cNvPr id="6153" name="Picture 15" descr="Logo SchulLaborBayern"/>
          <p:cNvPicPr>
            <a:picLocks noChangeAspect="1" noChangeArrowheads="1"/>
          </p:cNvPicPr>
          <p:nvPr/>
        </p:nvPicPr>
        <p:blipFill>
          <a:blip r:embed="rId7" cstate="print"/>
          <a:srcRect/>
          <a:stretch>
            <a:fillRect/>
          </a:stretch>
        </p:blipFill>
        <p:spPr bwMode="auto">
          <a:xfrm>
            <a:off x="8147050" y="6569075"/>
            <a:ext cx="366713" cy="288925"/>
          </a:xfrm>
          <a:prstGeom prst="rect">
            <a:avLst/>
          </a:prstGeom>
          <a:noFill/>
          <a:ln w="9525">
            <a:noFill/>
            <a:miter lim="800000"/>
            <a:headEnd/>
            <a:tailEnd/>
          </a:ln>
        </p:spPr>
      </p:pic>
      <p:sp>
        <p:nvSpPr>
          <p:cNvPr id="6154" name="Text Box 19"/>
          <p:cNvSpPr txBox="1">
            <a:spLocks noChangeArrowheads="1"/>
          </p:cNvSpPr>
          <p:nvPr/>
        </p:nvSpPr>
        <p:spPr bwMode="auto">
          <a:xfrm>
            <a:off x="8875713" y="0"/>
            <a:ext cx="268287" cy="274638"/>
          </a:xfrm>
          <a:prstGeom prst="rect">
            <a:avLst/>
          </a:prstGeom>
          <a:noFill/>
          <a:ln w="9525">
            <a:noFill/>
            <a:miter lim="800000"/>
            <a:headEnd/>
            <a:tailEnd/>
          </a:ln>
        </p:spPr>
        <p:txBody>
          <a:bodyPr wrap="none">
            <a:spAutoFit/>
          </a:bodyPr>
          <a:lstStyle/>
          <a:p>
            <a:r>
              <a:rPr lang="de-DE" sz="1200">
                <a:solidFill>
                  <a:schemeClr val="bg1"/>
                </a:solidFill>
              </a:rPr>
              <a:t>4</a:t>
            </a:r>
          </a:p>
        </p:txBody>
      </p:sp>
      <p:pic>
        <p:nvPicPr>
          <p:cNvPr id="6155" name="Grafik 32" descr="1995-04-22-KTB-Windischeschenbach8-1024x691.jpg"/>
          <p:cNvPicPr>
            <a:picLocks noChangeAspect="1"/>
          </p:cNvPicPr>
          <p:nvPr/>
        </p:nvPicPr>
        <p:blipFill>
          <a:blip r:embed="rId8" cstate="print"/>
          <a:srcRect/>
          <a:stretch>
            <a:fillRect/>
          </a:stretch>
        </p:blipFill>
        <p:spPr bwMode="auto">
          <a:xfrm>
            <a:off x="6034088" y="900113"/>
            <a:ext cx="2870200" cy="1936750"/>
          </a:xfrm>
          <a:prstGeom prst="rect">
            <a:avLst/>
          </a:prstGeom>
          <a:noFill/>
          <a:ln w="9525">
            <a:noFill/>
            <a:miter lim="800000"/>
            <a:headEnd/>
            <a:tailEnd/>
          </a:ln>
        </p:spPr>
      </p:pic>
      <p:pic>
        <p:nvPicPr>
          <p:cNvPr id="6156" name="Grafik 31" descr="IMG_1890.JPG"/>
          <p:cNvPicPr>
            <a:picLocks noChangeAspect="1"/>
          </p:cNvPicPr>
          <p:nvPr/>
        </p:nvPicPr>
        <p:blipFill>
          <a:blip r:embed="rId9" cstate="print"/>
          <a:srcRect/>
          <a:stretch>
            <a:fillRect/>
          </a:stretch>
        </p:blipFill>
        <p:spPr bwMode="auto">
          <a:xfrm>
            <a:off x="5570538" y="2586038"/>
            <a:ext cx="2794000" cy="2095500"/>
          </a:xfrm>
          <a:prstGeom prst="rect">
            <a:avLst/>
          </a:prstGeom>
          <a:noFill/>
          <a:ln w="9525">
            <a:noFill/>
            <a:miter lim="800000"/>
            <a:headEnd/>
            <a:tailEnd/>
          </a:ln>
        </p:spPr>
      </p:pic>
      <p:pic>
        <p:nvPicPr>
          <p:cNvPr id="6157" name="Grafik 29" descr="GFZ-Tiefenobservatorium.tif"/>
          <p:cNvPicPr>
            <a:picLocks noChangeAspect="1"/>
          </p:cNvPicPr>
          <p:nvPr/>
        </p:nvPicPr>
        <p:blipFill>
          <a:blip r:embed="rId10" cstate="print"/>
          <a:srcRect/>
          <a:stretch>
            <a:fillRect/>
          </a:stretch>
        </p:blipFill>
        <p:spPr bwMode="auto">
          <a:xfrm>
            <a:off x="7156450" y="4081463"/>
            <a:ext cx="1781175" cy="2674937"/>
          </a:xfrm>
          <a:prstGeom prst="rect">
            <a:avLst/>
          </a:prstGeom>
          <a:noFill/>
          <a:ln w="9525">
            <a:noFill/>
            <a:miter lim="800000"/>
            <a:headEnd/>
            <a:tailEnd/>
          </a:ln>
        </p:spPr>
      </p:pic>
      <p:sp>
        <p:nvSpPr>
          <p:cNvPr id="15"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Kopfbalken"/>
          <p:cNvPicPr>
            <a:picLocks noChangeAspect="1" noChangeArrowheads="1"/>
          </p:cNvPicPr>
          <p:nvPr/>
        </p:nvPicPr>
        <p:blipFill>
          <a:blip r:embed="rId3" cstate="print"/>
          <a:srcRect/>
          <a:stretch>
            <a:fillRect/>
          </a:stretch>
        </p:blipFill>
        <p:spPr bwMode="auto">
          <a:xfrm>
            <a:off x="0" y="0"/>
            <a:ext cx="9144000" cy="768350"/>
          </a:xfrm>
          <a:prstGeom prst="rect">
            <a:avLst/>
          </a:prstGeom>
          <a:noFill/>
          <a:ln w="9525">
            <a:noFill/>
            <a:miter lim="800000"/>
            <a:headEnd/>
            <a:tailEnd/>
          </a:ln>
        </p:spPr>
      </p:pic>
      <p:sp>
        <p:nvSpPr>
          <p:cNvPr id="7171"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Development</a:t>
            </a:r>
          </a:p>
        </p:txBody>
      </p:sp>
      <p:pic>
        <p:nvPicPr>
          <p:cNvPr id="7172" name="Picture 5" descr="Kopfbalken-Logo"/>
          <p:cNvPicPr>
            <a:picLocks noChangeAspect="1" noChangeArrowheads="1"/>
          </p:cNvPicPr>
          <p:nvPr/>
        </p:nvPicPr>
        <p:blipFill>
          <a:blip r:embed="rId4" cstate="print"/>
          <a:srcRect/>
          <a:stretch>
            <a:fillRect/>
          </a:stretch>
        </p:blipFill>
        <p:spPr bwMode="auto">
          <a:xfrm>
            <a:off x="7023100" y="0"/>
            <a:ext cx="2120900" cy="755650"/>
          </a:xfrm>
          <a:prstGeom prst="rect">
            <a:avLst/>
          </a:prstGeom>
          <a:noFill/>
          <a:ln w="9525">
            <a:noFill/>
            <a:miter lim="800000"/>
            <a:headEnd/>
            <a:tailEnd/>
          </a:ln>
        </p:spPr>
      </p:pic>
      <p:sp>
        <p:nvSpPr>
          <p:cNvPr id="7173" name="Text Box 6"/>
          <p:cNvSpPr txBox="1">
            <a:spLocks noChangeArrowheads="1"/>
          </p:cNvSpPr>
          <p:nvPr/>
        </p:nvSpPr>
        <p:spPr bwMode="auto">
          <a:xfrm>
            <a:off x="588963" y="773113"/>
            <a:ext cx="8555037" cy="3657600"/>
          </a:xfrm>
          <a:prstGeom prst="rect">
            <a:avLst/>
          </a:prstGeom>
          <a:noFill/>
          <a:ln w="9525">
            <a:noFill/>
            <a:miter lim="800000"/>
            <a:headEnd/>
            <a:tailEnd/>
          </a:ln>
        </p:spPr>
        <p:txBody>
          <a:bodyPr>
            <a:spAutoFit/>
          </a:bodyPr>
          <a:lstStyle/>
          <a:p>
            <a:pPr eaLnBrk="0" hangingPunct="0">
              <a:lnSpc>
                <a:spcPct val="120000"/>
              </a:lnSpc>
              <a:spcAft>
                <a:spcPts val="1200"/>
              </a:spcAft>
              <a:buClr>
                <a:srgbClr val="000066"/>
              </a:buClr>
            </a:pPr>
            <a:r>
              <a:rPr lang="de-DE">
                <a:sym typeface="Wingdings" pitchFamily="2" charset="2"/>
              </a:rPr>
              <a:t>1998: Registration of the </a:t>
            </a:r>
            <a:r>
              <a:rPr lang="de-DE" b="1">
                <a:sym typeface="Wingdings" pitchFamily="2" charset="2"/>
              </a:rPr>
              <a:t>legal society </a:t>
            </a:r>
            <a:r>
              <a:rPr lang="de-DE">
                <a:sym typeface="Wingdings" pitchFamily="2" charset="2"/>
              </a:rPr>
              <a:t>GEO-Zentrum an der KTB e.V. </a:t>
            </a:r>
            <a:br>
              <a:rPr lang="de-DE">
                <a:sym typeface="Wingdings" pitchFamily="2" charset="2"/>
              </a:rPr>
            </a:br>
            <a:r>
              <a:rPr lang="de-DE">
                <a:sym typeface="Wingdings" pitchFamily="2" charset="2"/>
              </a:rPr>
              <a:t>           to secure the information centre now named </a:t>
            </a:r>
            <a:r>
              <a:rPr lang="de-DE" b="1">
                <a:sym typeface="Wingdings" pitchFamily="2" charset="2"/>
              </a:rPr>
              <a:t>GEO-Zentrum an der KTB</a:t>
            </a:r>
            <a:r>
              <a:rPr lang="de-DE">
                <a:sym typeface="Wingdings" pitchFamily="2" charset="2"/>
              </a:rPr>
              <a:t> </a:t>
            </a:r>
            <a:br>
              <a:rPr lang="de-DE">
                <a:sym typeface="Wingdings" pitchFamily="2" charset="2"/>
              </a:rPr>
            </a:br>
            <a:r>
              <a:rPr lang="de-DE" sz="1400">
                <a:sym typeface="Wingdings" pitchFamily="2" charset="2"/>
              </a:rPr>
              <a:t>              </a:t>
            </a:r>
            <a:r>
              <a:rPr lang="de-DE" sz="1600">
                <a:sym typeface="Wingdings" pitchFamily="2" charset="2"/>
              </a:rPr>
              <a:t>(financed by local administration and private people; its purpose is to establish the </a:t>
            </a:r>
            <a:br>
              <a:rPr lang="de-DE" sz="1600">
                <a:sym typeface="Wingdings" pitchFamily="2" charset="2"/>
              </a:rPr>
            </a:br>
            <a:r>
              <a:rPr lang="de-DE" sz="1600">
                <a:sym typeface="Wingdings" pitchFamily="2" charset="2"/>
              </a:rPr>
              <a:t>            GEO-Zentrum an der KTB as an Geoscience Outreach Centre and to strengthen </a:t>
            </a:r>
            <a:br>
              <a:rPr lang="de-DE" sz="1600">
                <a:sym typeface="Wingdings" pitchFamily="2" charset="2"/>
              </a:rPr>
            </a:br>
            <a:r>
              <a:rPr lang="de-DE" sz="1600">
                <a:sym typeface="Wingdings" pitchFamily="2" charset="2"/>
              </a:rPr>
              <a:t>            the geosciences in the German educational system)</a:t>
            </a:r>
          </a:p>
          <a:p>
            <a:pPr eaLnBrk="0" hangingPunct="0">
              <a:lnSpc>
                <a:spcPct val="120000"/>
              </a:lnSpc>
              <a:spcAft>
                <a:spcPts val="1200"/>
              </a:spcAft>
              <a:buClr>
                <a:srgbClr val="000066"/>
              </a:buClr>
              <a:buFont typeface="Wingdings" pitchFamily="2" charset="2"/>
              <a:buNone/>
            </a:pPr>
            <a:r>
              <a:rPr lang="de-DE"/>
              <a:t>2004: </a:t>
            </a:r>
            <a:r>
              <a:rPr lang="de-DE" b="1"/>
              <a:t>Reorganisation of the financial basis </a:t>
            </a:r>
            <a:r>
              <a:rPr lang="de-DE"/>
              <a:t>of the institution, achieved by </a:t>
            </a:r>
            <a:br>
              <a:rPr lang="de-DE"/>
            </a:br>
            <a:r>
              <a:rPr lang="de-DE"/>
              <a:t>           communal, commercial and industrial founders of the </a:t>
            </a:r>
            <a:r>
              <a:rPr lang="de-DE" b="1"/>
              <a:t>Foundation GEO-</a:t>
            </a:r>
            <a:br>
              <a:rPr lang="de-DE" b="1"/>
            </a:br>
            <a:r>
              <a:rPr lang="de-DE" b="1"/>
              <a:t>           Zentrum an der KTB</a:t>
            </a:r>
            <a:r>
              <a:rPr lang="de-DE"/>
              <a:t> </a:t>
            </a:r>
            <a:r>
              <a:rPr lang="de-DE" sz="1600"/>
              <a:t>(sole purpose is supporting the GEO-Zentrum an der </a:t>
            </a:r>
            <a:br>
              <a:rPr lang="de-DE" sz="1600"/>
            </a:br>
            <a:r>
              <a:rPr lang="de-DE" sz="1600"/>
              <a:t>            KTB; founding members are district Neustadt a.d. Waldnaab, district Tirschenreuth, </a:t>
            </a:r>
            <a:br>
              <a:rPr lang="de-DE" sz="1600"/>
            </a:br>
            <a:r>
              <a:rPr lang="de-DE" sz="1600"/>
              <a:t>            Vereinigte Sparkassen Eschenbach Neustadt Vohenstrauß, KCA DEUTAG Drilling </a:t>
            </a:r>
            <a:br>
              <a:rPr lang="de-DE" sz="1600"/>
            </a:br>
            <a:r>
              <a:rPr lang="de-DE" sz="1600"/>
              <a:t>            GmbH, town of Windischeschenbach)</a:t>
            </a:r>
          </a:p>
        </p:txBody>
      </p:sp>
      <p:sp>
        <p:nvSpPr>
          <p:cNvPr id="7174" name="Text Box 19"/>
          <p:cNvSpPr txBox="1">
            <a:spLocks noChangeArrowheads="1"/>
          </p:cNvSpPr>
          <p:nvPr/>
        </p:nvSpPr>
        <p:spPr bwMode="auto">
          <a:xfrm>
            <a:off x="8875713" y="0"/>
            <a:ext cx="268287" cy="274638"/>
          </a:xfrm>
          <a:prstGeom prst="rect">
            <a:avLst/>
          </a:prstGeom>
          <a:noFill/>
          <a:ln w="9525">
            <a:noFill/>
            <a:miter lim="800000"/>
            <a:headEnd/>
            <a:tailEnd/>
          </a:ln>
        </p:spPr>
        <p:txBody>
          <a:bodyPr wrap="none">
            <a:spAutoFit/>
          </a:bodyPr>
          <a:lstStyle/>
          <a:p>
            <a:r>
              <a:rPr lang="de-DE" sz="1200">
                <a:solidFill>
                  <a:schemeClr val="bg1"/>
                </a:solidFill>
              </a:rPr>
              <a:t>5</a:t>
            </a:r>
          </a:p>
        </p:txBody>
      </p:sp>
      <p:pic>
        <p:nvPicPr>
          <p:cNvPr id="7175" name="Grafik 21" descr="Kuratoriumsmitglieder.jpg"/>
          <p:cNvPicPr>
            <a:picLocks noChangeAspect="1"/>
          </p:cNvPicPr>
          <p:nvPr/>
        </p:nvPicPr>
        <p:blipFill>
          <a:blip r:embed="rId5" cstate="print"/>
          <a:srcRect/>
          <a:stretch>
            <a:fillRect/>
          </a:stretch>
        </p:blipFill>
        <p:spPr bwMode="auto">
          <a:xfrm>
            <a:off x="4862513" y="4300538"/>
            <a:ext cx="4090987" cy="2400300"/>
          </a:xfrm>
          <a:prstGeom prst="rect">
            <a:avLst/>
          </a:prstGeom>
          <a:noFill/>
          <a:ln w="9525">
            <a:noFill/>
            <a:miter lim="800000"/>
            <a:headEnd/>
            <a:tailEnd/>
          </a:ln>
        </p:spPr>
      </p:pic>
      <p:pic>
        <p:nvPicPr>
          <p:cNvPr id="7176" name="Grafik 22" descr="Logo KCA-Deutag.png"/>
          <p:cNvPicPr>
            <a:picLocks noChangeAspect="1"/>
          </p:cNvPicPr>
          <p:nvPr/>
        </p:nvPicPr>
        <p:blipFill>
          <a:blip r:embed="rId6" cstate="print"/>
          <a:srcRect/>
          <a:stretch>
            <a:fillRect/>
          </a:stretch>
        </p:blipFill>
        <p:spPr bwMode="auto">
          <a:xfrm>
            <a:off x="1939925" y="6373813"/>
            <a:ext cx="1905000" cy="295275"/>
          </a:xfrm>
          <a:prstGeom prst="rect">
            <a:avLst/>
          </a:prstGeom>
          <a:noFill/>
          <a:ln w="9525">
            <a:noFill/>
            <a:miter lim="800000"/>
            <a:headEnd/>
            <a:tailEnd/>
          </a:ln>
        </p:spPr>
      </p:pic>
      <p:pic>
        <p:nvPicPr>
          <p:cNvPr id="7177" name="Grafik 25" descr="Stadtwappen Windischeschenbach.jpg"/>
          <p:cNvPicPr>
            <a:picLocks noChangeAspect="1"/>
          </p:cNvPicPr>
          <p:nvPr/>
        </p:nvPicPr>
        <p:blipFill>
          <a:blip r:embed="rId7" cstate="print"/>
          <a:srcRect/>
          <a:stretch>
            <a:fillRect/>
          </a:stretch>
        </p:blipFill>
        <p:spPr bwMode="auto">
          <a:xfrm>
            <a:off x="3465513" y="4505325"/>
            <a:ext cx="849312" cy="898525"/>
          </a:xfrm>
          <a:prstGeom prst="rect">
            <a:avLst/>
          </a:prstGeom>
          <a:noFill/>
          <a:ln w="9525">
            <a:noFill/>
            <a:miter lim="800000"/>
            <a:headEnd/>
            <a:tailEnd/>
          </a:ln>
        </p:spPr>
      </p:pic>
      <p:pic>
        <p:nvPicPr>
          <p:cNvPr id="7178" name="Grafik 26" descr="Tirschenreuth-Landkreiswappen1.jpg"/>
          <p:cNvPicPr>
            <a:picLocks noChangeAspect="1"/>
          </p:cNvPicPr>
          <p:nvPr/>
        </p:nvPicPr>
        <p:blipFill>
          <a:blip r:embed="rId8" cstate="print"/>
          <a:srcRect/>
          <a:stretch>
            <a:fillRect/>
          </a:stretch>
        </p:blipFill>
        <p:spPr bwMode="auto">
          <a:xfrm>
            <a:off x="2460625" y="4483100"/>
            <a:ext cx="828675" cy="900113"/>
          </a:xfrm>
          <a:prstGeom prst="rect">
            <a:avLst/>
          </a:prstGeom>
          <a:noFill/>
          <a:ln w="9525">
            <a:noFill/>
            <a:miter lim="800000"/>
            <a:headEnd/>
            <a:tailEnd/>
          </a:ln>
        </p:spPr>
      </p:pic>
      <p:pic>
        <p:nvPicPr>
          <p:cNvPr id="7179" name="Grafik 27" descr="Wappen_Landkreis_Neustadt_an_der_Waldnaab.png"/>
          <p:cNvPicPr>
            <a:picLocks noChangeAspect="1"/>
          </p:cNvPicPr>
          <p:nvPr/>
        </p:nvPicPr>
        <p:blipFill>
          <a:blip r:embed="rId9" cstate="print"/>
          <a:srcRect/>
          <a:stretch>
            <a:fillRect/>
          </a:stretch>
        </p:blipFill>
        <p:spPr bwMode="auto">
          <a:xfrm>
            <a:off x="1397000" y="4481513"/>
            <a:ext cx="930275" cy="900112"/>
          </a:xfrm>
          <a:prstGeom prst="rect">
            <a:avLst/>
          </a:prstGeom>
          <a:noFill/>
          <a:ln w="9525">
            <a:noFill/>
            <a:miter lim="800000"/>
            <a:headEnd/>
            <a:tailEnd/>
          </a:ln>
        </p:spPr>
      </p:pic>
      <p:pic>
        <p:nvPicPr>
          <p:cNvPr id="7180" name="Grafik 28" descr="Logo Sparkasse NEW.jpg"/>
          <p:cNvPicPr>
            <a:picLocks noChangeAspect="1"/>
          </p:cNvPicPr>
          <p:nvPr/>
        </p:nvPicPr>
        <p:blipFill>
          <a:blip r:embed="rId10" cstate="print"/>
          <a:srcRect/>
          <a:stretch>
            <a:fillRect/>
          </a:stretch>
        </p:blipFill>
        <p:spPr bwMode="auto">
          <a:xfrm>
            <a:off x="1746250" y="5527675"/>
            <a:ext cx="2254250" cy="615950"/>
          </a:xfrm>
          <a:prstGeom prst="rect">
            <a:avLst/>
          </a:prstGeom>
          <a:noFill/>
          <a:ln w="9525">
            <a:noFill/>
            <a:miter lim="800000"/>
            <a:headEnd/>
            <a:tailEnd/>
          </a:ln>
        </p:spPr>
      </p:pic>
      <p:sp>
        <p:nvSpPr>
          <p:cNvPr id="14"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
        <p:nvSpPr>
          <p:cNvPr id="8195" name="Rectangle 17"/>
          <p:cNvSpPr>
            <a:spLocks noChangeArrowheads="1"/>
          </p:cNvSpPr>
          <p:nvPr/>
        </p:nvSpPr>
        <p:spPr bwMode="auto">
          <a:xfrm>
            <a:off x="0" y="5181600"/>
            <a:ext cx="9144000" cy="206375"/>
          </a:xfrm>
          <a:prstGeom prst="rect">
            <a:avLst/>
          </a:prstGeom>
          <a:solidFill>
            <a:schemeClr val="bg1"/>
          </a:solidFill>
          <a:ln w="9525">
            <a:solidFill>
              <a:schemeClr val="bg1"/>
            </a:solidFill>
            <a:miter lim="800000"/>
            <a:headEnd/>
            <a:tailEnd/>
          </a:ln>
        </p:spPr>
        <p:txBody>
          <a:bodyPr wrap="none" anchor="ctr"/>
          <a:lstStyle/>
          <a:p>
            <a:endParaRPr lang="de-DE"/>
          </a:p>
        </p:txBody>
      </p:sp>
      <p:sp>
        <p:nvSpPr>
          <p:cNvPr id="8196" name="Rectangle 18"/>
          <p:cNvSpPr>
            <a:spLocks noChangeArrowheads="1"/>
          </p:cNvSpPr>
          <p:nvPr/>
        </p:nvSpPr>
        <p:spPr bwMode="auto">
          <a:xfrm>
            <a:off x="0" y="6421438"/>
            <a:ext cx="9144000" cy="85725"/>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8197" name="Picture 2" descr="Kopfbalken"/>
          <p:cNvPicPr>
            <a:picLocks noChangeAspect="1" noChangeArrowheads="1"/>
          </p:cNvPicPr>
          <p:nvPr/>
        </p:nvPicPr>
        <p:blipFill>
          <a:blip r:embed="rId3" cstate="print"/>
          <a:srcRect/>
          <a:stretch>
            <a:fillRect/>
          </a:stretch>
        </p:blipFill>
        <p:spPr bwMode="auto">
          <a:xfrm>
            <a:off x="0" y="0"/>
            <a:ext cx="9144000" cy="768350"/>
          </a:xfrm>
          <a:prstGeom prst="rect">
            <a:avLst/>
          </a:prstGeom>
          <a:noFill/>
          <a:ln w="9525">
            <a:noFill/>
            <a:miter lim="800000"/>
            <a:headEnd/>
            <a:tailEnd/>
          </a:ln>
        </p:spPr>
      </p:pic>
      <p:pic>
        <p:nvPicPr>
          <p:cNvPr id="8198" name="Picture 3" descr="Basislinie"/>
          <p:cNvPicPr>
            <a:picLocks noChangeAspect="1" noChangeArrowheads="1"/>
          </p:cNvPicPr>
          <p:nvPr/>
        </p:nvPicPr>
        <p:blipFill>
          <a:blip r:embed="rId4" cstate="print"/>
          <a:srcRect/>
          <a:stretch>
            <a:fillRect/>
          </a:stretch>
        </p:blipFill>
        <p:spPr bwMode="auto">
          <a:xfrm>
            <a:off x="0" y="6477000"/>
            <a:ext cx="9144000" cy="85725"/>
          </a:xfrm>
          <a:prstGeom prst="rect">
            <a:avLst/>
          </a:prstGeom>
          <a:noFill/>
          <a:ln w="9525">
            <a:noFill/>
            <a:miter lim="800000"/>
            <a:headEnd/>
            <a:tailEnd/>
          </a:ln>
        </p:spPr>
      </p:pic>
      <p:sp>
        <p:nvSpPr>
          <p:cNvPr id="8199"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Development</a:t>
            </a:r>
          </a:p>
        </p:txBody>
      </p:sp>
      <p:pic>
        <p:nvPicPr>
          <p:cNvPr id="8200" name="Picture 5" descr="Kopfbalken-Logo"/>
          <p:cNvPicPr>
            <a:picLocks noChangeAspect="1" noChangeArrowheads="1"/>
          </p:cNvPicPr>
          <p:nvPr/>
        </p:nvPicPr>
        <p:blipFill>
          <a:blip r:embed="rId5" cstate="print"/>
          <a:srcRect/>
          <a:stretch>
            <a:fillRect/>
          </a:stretch>
        </p:blipFill>
        <p:spPr bwMode="auto">
          <a:xfrm>
            <a:off x="7023100" y="0"/>
            <a:ext cx="2120900" cy="755650"/>
          </a:xfrm>
          <a:prstGeom prst="rect">
            <a:avLst/>
          </a:prstGeom>
          <a:noFill/>
          <a:ln w="9525">
            <a:noFill/>
            <a:miter lim="800000"/>
            <a:headEnd/>
            <a:tailEnd/>
          </a:ln>
        </p:spPr>
      </p:pic>
      <p:sp>
        <p:nvSpPr>
          <p:cNvPr id="8201" name="Text Box 6"/>
          <p:cNvSpPr txBox="1">
            <a:spLocks noChangeArrowheads="1"/>
          </p:cNvSpPr>
          <p:nvPr/>
        </p:nvSpPr>
        <p:spPr bwMode="auto">
          <a:xfrm>
            <a:off x="588963" y="1073150"/>
            <a:ext cx="8347075" cy="1987550"/>
          </a:xfrm>
          <a:prstGeom prst="rect">
            <a:avLst/>
          </a:prstGeom>
          <a:noFill/>
          <a:ln w="9525">
            <a:noFill/>
            <a:miter lim="800000"/>
            <a:headEnd/>
            <a:tailEnd/>
          </a:ln>
        </p:spPr>
        <p:txBody>
          <a:bodyPr>
            <a:spAutoFit/>
          </a:bodyPr>
          <a:lstStyle/>
          <a:p>
            <a:pPr eaLnBrk="0" hangingPunct="0">
              <a:lnSpc>
                <a:spcPct val="120000"/>
              </a:lnSpc>
              <a:spcAft>
                <a:spcPts val="1200"/>
              </a:spcAft>
              <a:buClr>
                <a:srgbClr val="000066"/>
              </a:buClr>
              <a:buFont typeface="Wingdings" pitchFamily="2" charset="2"/>
              <a:buNone/>
            </a:pPr>
            <a:r>
              <a:rPr lang="de-DE"/>
              <a:t>2004: Installation of Out-of-school Geoscience Laboratory </a:t>
            </a:r>
            <a:r>
              <a:rPr lang="de-DE" b="1"/>
              <a:t>‘GEO-Lab ‘</a:t>
            </a:r>
            <a:r>
              <a:rPr lang="de-DE"/>
              <a:t> </a:t>
            </a:r>
            <a:r>
              <a:rPr lang="de-DE" sz="1400"/>
              <a:t/>
            </a:r>
            <a:br>
              <a:rPr lang="de-DE" sz="1400"/>
            </a:br>
            <a:r>
              <a:rPr lang="de-DE" sz="1600"/>
              <a:t>             (themes: rocks, soil, plate tectonics)</a:t>
            </a:r>
          </a:p>
          <a:p>
            <a:pPr eaLnBrk="0" hangingPunct="0">
              <a:lnSpc>
                <a:spcPct val="120000"/>
              </a:lnSpc>
              <a:spcAft>
                <a:spcPts val="1200"/>
              </a:spcAft>
              <a:buClr>
                <a:srgbClr val="000066"/>
              </a:buClr>
              <a:buFont typeface="Wingdings" pitchFamily="2" charset="2"/>
              <a:buNone/>
            </a:pPr>
            <a:r>
              <a:rPr lang="de-DE"/>
              <a:t>2006-08: </a:t>
            </a:r>
            <a:r>
              <a:rPr lang="de-DE" b="1"/>
              <a:t>Building Activities</a:t>
            </a:r>
            <a:r>
              <a:rPr lang="de-DE"/>
              <a:t> </a:t>
            </a:r>
            <a:r>
              <a:rPr lang="de-DE" sz="1600"/>
              <a:t>(core shed, two exhibition halls, enlargement of the</a:t>
            </a:r>
            <a:br>
              <a:rPr lang="de-DE" sz="1600"/>
            </a:br>
            <a:r>
              <a:rPr lang="de-DE" sz="1600"/>
              <a:t>            GEO-Lab) </a:t>
            </a:r>
          </a:p>
          <a:p>
            <a:pPr eaLnBrk="0" hangingPunct="0">
              <a:lnSpc>
                <a:spcPct val="120000"/>
              </a:lnSpc>
              <a:spcAft>
                <a:spcPts val="1200"/>
              </a:spcAft>
              <a:buClr>
                <a:srgbClr val="000066"/>
              </a:buClr>
              <a:buFont typeface="Wingdings" pitchFamily="2" charset="2"/>
              <a:buNone/>
            </a:pPr>
            <a:r>
              <a:rPr lang="de-DE"/>
              <a:t>2008: Opening of permanent exhibition </a:t>
            </a:r>
            <a:r>
              <a:rPr lang="de-DE" b="1"/>
              <a:t>‘System Earth‘</a:t>
            </a:r>
          </a:p>
        </p:txBody>
      </p:sp>
      <p:pic>
        <p:nvPicPr>
          <p:cNvPr id="8202" name="Picture 7" descr="Logo_Schriftzug_2C"/>
          <p:cNvPicPr>
            <a:picLocks noChangeAspect="1" noChangeArrowheads="1"/>
          </p:cNvPicPr>
          <p:nvPr/>
        </p:nvPicPr>
        <p:blipFill>
          <a:blip r:embed="rId6" cstate="print"/>
          <a:srcRect/>
          <a:stretch>
            <a:fillRect/>
          </a:stretch>
        </p:blipFill>
        <p:spPr bwMode="auto">
          <a:xfrm>
            <a:off x="8532813" y="6569075"/>
            <a:ext cx="611187" cy="288925"/>
          </a:xfrm>
          <a:prstGeom prst="rect">
            <a:avLst/>
          </a:prstGeom>
          <a:noFill/>
          <a:ln w="9525">
            <a:noFill/>
            <a:miter lim="800000"/>
            <a:headEnd/>
            <a:tailEnd/>
          </a:ln>
        </p:spPr>
      </p:pic>
      <p:pic>
        <p:nvPicPr>
          <p:cNvPr id="8203" name="Picture 15" descr="Logo SchulLaborBayern"/>
          <p:cNvPicPr>
            <a:picLocks noChangeAspect="1" noChangeArrowheads="1"/>
          </p:cNvPicPr>
          <p:nvPr/>
        </p:nvPicPr>
        <p:blipFill>
          <a:blip r:embed="rId7" cstate="print"/>
          <a:srcRect/>
          <a:stretch>
            <a:fillRect/>
          </a:stretch>
        </p:blipFill>
        <p:spPr bwMode="auto">
          <a:xfrm>
            <a:off x="8147050" y="6569075"/>
            <a:ext cx="366713" cy="288925"/>
          </a:xfrm>
          <a:prstGeom prst="rect">
            <a:avLst/>
          </a:prstGeom>
          <a:noFill/>
          <a:ln w="9525">
            <a:noFill/>
            <a:miter lim="800000"/>
            <a:headEnd/>
            <a:tailEnd/>
          </a:ln>
        </p:spPr>
      </p:pic>
      <p:sp>
        <p:nvSpPr>
          <p:cNvPr id="8204" name="Text Box 19"/>
          <p:cNvSpPr txBox="1">
            <a:spLocks noChangeArrowheads="1"/>
          </p:cNvSpPr>
          <p:nvPr/>
        </p:nvSpPr>
        <p:spPr bwMode="auto">
          <a:xfrm>
            <a:off x="8875713" y="0"/>
            <a:ext cx="268287" cy="274638"/>
          </a:xfrm>
          <a:prstGeom prst="rect">
            <a:avLst/>
          </a:prstGeom>
          <a:noFill/>
          <a:ln w="9525">
            <a:noFill/>
            <a:miter lim="800000"/>
            <a:headEnd/>
            <a:tailEnd/>
          </a:ln>
        </p:spPr>
        <p:txBody>
          <a:bodyPr wrap="none">
            <a:spAutoFit/>
          </a:bodyPr>
          <a:lstStyle/>
          <a:p>
            <a:r>
              <a:rPr lang="de-DE" sz="1200">
                <a:solidFill>
                  <a:schemeClr val="bg1"/>
                </a:solidFill>
              </a:rPr>
              <a:t>6</a:t>
            </a:r>
          </a:p>
        </p:txBody>
      </p:sp>
      <p:pic>
        <p:nvPicPr>
          <p:cNvPr id="8205" name="Grafik 25" descr="Seminarraum.JPG"/>
          <p:cNvPicPr>
            <a:picLocks noChangeAspect="1"/>
          </p:cNvPicPr>
          <p:nvPr/>
        </p:nvPicPr>
        <p:blipFill>
          <a:blip r:embed="rId8" cstate="print"/>
          <a:srcRect/>
          <a:stretch>
            <a:fillRect/>
          </a:stretch>
        </p:blipFill>
        <p:spPr bwMode="auto">
          <a:xfrm>
            <a:off x="163513" y="4248150"/>
            <a:ext cx="3276600" cy="2457450"/>
          </a:xfrm>
          <a:prstGeom prst="rect">
            <a:avLst/>
          </a:prstGeom>
          <a:noFill/>
          <a:ln w="9525">
            <a:noFill/>
            <a:miter lim="800000"/>
            <a:headEnd/>
            <a:tailEnd/>
          </a:ln>
        </p:spPr>
      </p:pic>
      <p:pic>
        <p:nvPicPr>
          <p:cNvPr id="24" name="Grafik 23" descr="AusschnittLuftbild 02.jpg"/>
          <p:cNvPicPr>
            <a:picLocks noChangeAspect="1"/>
          </p:cNvPicPr>
          <p:nvPr/>
        </p:nvPicPr>
        <p:blipFill>
          <a:blip r:embed="rId9" cstate="print"/>
          <a:srcRect/>
          <a:stretch>
            <a:fillRect/>
          </a:stretch>
        </p:blipFill>
        <p:spPr bwMode="auto">
          <a:xfrm>
            <a:off x="2689225" y="3516313"/>
            <a:ext cx="3406775" cy="2854325"/>
          </a:xfrm>
          <a:prstGeom prst="rect">
            <a:avLst/>
          </a:prstGeom>
          <a:noFill/>
          <a:ln w="9525">
            <a:noFill/>
            <a:miter lim="800000"/>
            <a:headEnd/>
            <a:tailEnd/>
          </a:ln>
        </p:spPr>
      </p:pic>
      <p:pic>
        <p:nvPicPr>
          <p:cNvPr id="29" name="Grafik 28" descr="Eröffnung 06 Minister.JPG"/>
          <p:cNvPicPr>
            <a:picLocks noChangeAspect="1"/>
          </p:cNvPicPr>
          <p:nvPr/>
        </p:nvPicPr>
        <p:blipFill>
          <a:blip r:embed="rId10" cstate="print"/>
          <a:srcRect/>
          <a:stretch>
            <a:fillRect/>
          </a:stretch>
        </p:blipFill>
        <p:spPr bwMode="auto">
          <a:xfrm>
            <a:off x="5495925" y="2997200"/>
            <a:ext cx="3506788" cy="2347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
        <p:nvSpPr>
          <p:cNvPr id="9218" name="Rectangle 18"/>
          <p:cNvSpPr>
            <a:spLocks noChangeArrowheads="1"/>
          </p:cNvSpPr>
          <p:nvPr/>
        </p:nvSpPr>
        <p:spPr bwMode="auto">
          <a:xfrm>
            <a:off x="0" y="6421438"/>
            <a:ext cx="9144000" cy="85725"/>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9219" name="Picture 2" descr="Kopfbalken"/>
          <p:cNvPicPr>
            <a:picLocks noChangeAspect="1" noChangeArrowheads="1"/>
          </p:cNvPicPr>
          <p:nvPr/>
        </p:nvPicPr>
        <p:blipFill>
          <a:blip r:embed="rId3" cstate="print"/>
          <a:srcRect/>
          <a:stretch>
            <a:fillRect/>
          </a:stretch>
        </p:blipFill>
        <p:spPr bwMode="auto">
          <a:xfrm>
            <a:off x="0" y="0"/>
            <a:ext cx="9144000" cy="768350"/>
          </a:xfrm>
          <a:prstGeom prst="rect">
            <a:avLst/>
          </a:prstGeom>
          <a:noFill/>
          <a:ln w="9525">
            <a:noFill/>
            <a:miter lim="800000"/>
            <a:headEnd/>
            <a:tailEnd/>
          </a:ln>
        </p:spPr>
      </p:pic>
      <p:pic>
        <p:nvPicPr>
          <p:cNvPr id="9220" name="Picture 3" descr="Basislinie"/>
          <p:cNvPicPr>
            <a:picLocks noChangeAspect="1" noChangeArrowheads="1"/>
          </p:cNvPicPr>
          <p:nvPr/>
        </p:nvPicPr>
        <p:blipFill>
          <a:blip r:embed="rId4" cstate="print"/>
          <a:srcRect/>
          <a:stretch>
            <a:fillRect/>
          </a:stretch>
        </p:blipFill>
        <p:spPr bwMode="auto">
          <a:xfrm>
            <a:off x="0" y="6477000"/>
            <a:ext cx="9144000" cy="85725"/>
          </a:xfrm>
          <a:prstGeom prst="rect">
            <a:avLst/>
          </a:prstGeom>
          <a:noFill/>
          <a:ln w="9525">
            <a:noFill/>
            <a:miter lim="800000"/>
            <a:headEnd/>
            <a:tailEnd/>
          </a:ln>
        </p:spPr>
      </p:pic>
      <p:sp>
        <p:nvSpPr>
          <p:cNvPr id="9221"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Development</a:t>
            </a:r>
          </a:p>
        </p:txBody>
      </p:sp>
      <p:pic>
        <p:nvPicPr>
          <p:cNvPr id="9222" name="Picture 5" descr="Kopfbalken-Logo"/>
          <p:cNvPicPr>
            <a:picLocks noChangeAspect="1" noChangeArrowheads="1"/>
          </p:cNvPicPr>
          <p:nvPr/>
        </p:nvPicPr>
        <p:blipFill>
          <a:blip r:embed="rId5" cstate="print"/>
          <a:srcRect/>
          <a:stretch>
            <a:fillRect/>
          </a:stretch>
        </p:blipFill>
        <p:spPr bwMode="auto">
          <a:xfrm>
            <a:off x="7023100" y="0"/>
            <a:ext cx="2120900" cy="755650"/>
          </a:xfrm>
          <a:prstGeom prst="rect">
            <a:avLst/>
          </a:prstGeom>
          <a:noFill/>
          <a:ln w="9525">
            <a:noFill/>
            <a:miter lim="800000"/>
            <a:headEnd/>
            <a:tailEnd/>
          </a:ln>
        </p:spPr>
      </p:pic>
      <p:sp>
        <p:nvSpPr>
          <p:cNvPr id="9223" name="Text Box 6"/>
          <p:cNvSpPr txBox="1">
            <a:spLocks noChangeArrowheads="1"/>
          </p:cNvSpPr>
          <p:nvPr/>
        </p:nvSpPr>
        <p:spPr bwMode="auto">
          <a:xfrm>
            <a:off x="588963" y="1073150"/>
            <a:ext cx="8347075" cy="1797050"/>
          </a:xfrm>
          <a:prstGeom prst="rect">
            <a:avLst/>
          </a:prstGeom>
          <a:noFill/>
          <a:ln w="9525">
            <a:noFill/>
            <a:miter lim="800000"/>
            <a:headEnd/>
            <a:tailEnd/>
          </a:ln>
        </p:spPr>
        <p:txBody>
          <a:bodyPr>
            <a:spAutoFit/>
          </a:bodyPr>
          <a:lstStyle/>
          <a:p>
            <a:pPr eaLnBrk="0" hangingPunct="0">
              <a:lnSpc>
                <a:spcPct val="120000"/>
              </a:lnSpc>
              <a:spcAft>
                <a:spcPts val="1200"/>
              </a:spcAft>
              <a:buClr>
                <a:srgbClr val="000066"/>
              </a:buClr>
              <a:buFont typeface="Wingdings" pitchFamily="2" charset="2"/>
              <a:buNone/>
            </a:pPr>
            <a:r>
              <a:rPr lang="de-DE"/>
              <a:t>2008-10: </a:t>
            </a:r>
            <a:r>
              <a:rPr lang="de-DE" b="1"/>
              <a:t>Widening of educational program</a:t>
            </a:r>
            <a:r>
              <a:rPr lang="de-DE" sz="1600"/>
              <a:t/>
            </a:r>
            <a:br>
              <a:rPr lang="de-DE" sz="1600"/>
            </a:br>
            <a:r>
              <a:rPr lang="de-DE" sz="1600"/>
              <a:t>            (themes: tectonics, energy, natural ressources, volcanism, earthquakes, program </a:t>
            </a:r>
            <a:br>
              <a:rPr lang="de-DE" sz="1600"/>
            </a:br>
            <a:r>
              <a:rPr lang="de-DE" sz="1600"/>
              <a:t>            adaptions for primary and pre-primary schools)</a:t>
            </a:r>
          </a:p>
          <a:p>
            <a:pPr eaLnBrk="0" hangingPunct="0">
              <a:lnSpc>
                <a:spcPct val="120000"/>
              </a:lnSpc>
              <a:spcAft>
                <a:spcPts val="1200"/>
              </a:spcAft>
              <a:buClr>
                <a:srgbClr val="000066"/>
              </a:buClr>
              <a:buFont typeface="Wingdings" pitchFamily="2" charset="2"/>
              <a:buNone/>
            </a:pPr>
            <a:r>
              <a:rPr lang="de-DE"/>
              <a:t>2009: </a:t>
            </a:r>
            <a:r>
              <a:rPr lang="de-DE" b="1"/>
              <a:t>Further Education Program for Geography teachers</a:t>
            </a:r>
            <a:r>
              <a:rPr lang="de-DE" sz="1600"/>
              <a:t>, more than 900 </a:t>
            </a:r>
            <a:br>
              <a:rPr lang="de-DE" sz="1600"/>
            </a:br>
            <a:r>
              <a:rPr lang="de-DE" sz="1600"/>
              <a:t>            participants since then</a:t>
            </a:r>
          </a:p>
        </p:txBody>
      </p:sp>
      <p:pic>
        <p:nvPicPr>
          <p:cNvPr id="9224" name="Picture 7" descr="Logo_Schriftzug_2C"/>
          <p:cNvPicPr>
            <a:picLocks noChangeAspect="1" noChangeArrowheads="1"/>
          </p:cNvPicPr>
          <p:nvPr/>
        </p:nvPicPr>
        <p:blipFill>
          <a:blip r:embed="rId6" cstate="print"/>
          <a:srcRect/>
          <a:stretch>
            <a:fillRect/>
          </a:stretch>
        </p:blipFill>
        <p:spPr bwMode="auto">
          <a:xfrm>
            <a:off x="8532813" y="6569075"/>
            <a:ext cx="611187" cy="288925"/>
          </a:xfrm>
          <a:prstGeom prst="rect">
            <a:avLst/>
          </a:prstGeom>
          <a:noFill/>
          <a:ln w="9525">
            <a:noFill/>
            <a:miter lim="800000"/>
            <a:headEnd/>
            <a:tailEnd/>
          </a:ln>
        </p:spPr>
      </p:pic>
      <p:pic>
        <p:nvPicPr>
          <p:cNvPr id="9225" name="Picture 15" descr="Logo SchulLaborBayern"/>
          <p:cNvPicPr>
            <a:picLocks noChangeAspect="1" noChangeArrowheads="1"/>
          </p:cNvPicPr>
          <p:nvPr/>
        </p:nvPicPr>
        <p:blipFill>
          <a:blip r:embed="rId7" cstate="print"/>
          <a:srcRect/>
          <a:stretch>
            <a:fillRect/>
          </a:stretch>
        </p:blipFill>
        <p:spPr bwMode="auto">
          <a:xfrm>
            <a:off x="8147050" y="6569075"/>
            <a:ext cx="366713" cy="288925"/>
          </a:xfrm>
          <a:prstGeom prst="rect">
            <a:avLst/>
          </a:prstGeom>
          <a:noFill/>
          <a:ln w="9525">
            <a:noFill/>
            <a:miter lim="800000"/>
            <a:headEnd/>
            <a:tailEnd/>
          </a:ln>
        </p:spPr>
      </p:pic>
      <p:sp>
        <p:nvSpPr>
          <p:cNvPr id="9226" name="Text Box 19"/>
          <p:cNvSpPr txBox="1">
            <a:spLocks noChangeArrowheads="1"/>
          </p:cNvSpPr>
          <p:nvPr/>
        </p:nvSpPr>
        <p:spPr bwMode="auto">
          <a:xfrm>
            <a:off x="8875713" y="0"/>
            <a:ext cx="268287" cy="274638"/>
          </a:xfrm>
          <a:prstGeom prst="rect">
            <a:avLst/>
          </a:prstGeom>
          <a:noFill/>
          <a:ln w="9525">
            <a:noFill/>
            <a:miter lim="800000"/>
            <a:headEnd/>
            <a:tailEnd/>
          </a:ln>
        </p:spPr>
        <p:txBody>
          <a:bodyPr wrap="none">
            <a:spAutoFit/>
          </a:bodyPr>
          <a:lstStyle/>
          <a:p>
            <a:r>
              <a:rPr lang="de-DE" sz="1200">
                <a:solidFill>
                  <a:schemeClr val="bg1"/>
                </a:solidFill>
              </a:rPr>
              <a:t>7</a:t>
            </a:r>
          </a:p>
        </p:txBody>
      </p:sp>
      <p:pic>
        <p:nvPicPr>
          <p:cNvPr id="9227" name="Picture 29" descr="IMGP6836"/>
          <p:cNvPicPr>
            <a:picLocks noChangeAspect="1" noChangeArrowheads="1"/>
          </p:cNvPicPr>
          <p:nvPr/>
        </p:nvPicPr>
        <p:blipFill>
          <a:blip r:embed="rId8" cstate="print"/>
          <a:srcRect/>
          <a:stretch>
            <a:fillRect/>
          </a:stretch>
        </p:blipFill>
        <p:spPr bwMode="auto">
          <a:xfrm>
            <a:off x="146050" y="4294188"/>
            <a:ext cx="3657600" cy="2447925"/>
          </a:xfrm>
          <a:prstGeom prst="rect">
            <a:avLst/>
          </a:prstGeom>
          <a:noFill/>
          <a:ln w="9525">
            <a:noFill/>
            <a:miter lim="800000"/>
            <a:headEnd/>
            <a:tailEnd/>
          </a:ln>
        </p:spPr>
      </p:pic>
      <p:pic>
        <p:nvPicPr>
          <p:cNvPr id="27" name="Grafik 26" descr="GS Pirk 5.JPG"/>
          <p:cNvPicPr>
            <a:picLocks noChangeAspect="1"/>
          </p:cNvPicPr>
          <p:nvPr/>
        </p:nvPicPr>
        <p:blipFill>
          <a:blip r:embed="rId9" cstate="print"/>
          <a:srcRect/>
          <a:stretch>
            <a:fillRect/>
          </a:stretch>
        </p:blipFill>
        <p:spPr bwMode="auto">
          <a:xfrm>
            <a:off x="2208213" y="3368675"/>
            <a:ext cx="3814762" cy="2554288"/>
          </a:xfrm>
          <a:prstGeom prst="rect">
            <a:avLst/>
          </a:prstGeom>
          <a:noFill/>
          <a:ln w="9525">
            <a:noFill/>
            <a:miter lim="800000"/>
            <a:headEnd/>
            <a:tailEnd/>
          </a:ln>
        </p:spPr>
      </p:pic>
      <p:pic>
        <p:nvPicPr>
          <p:cNvPr id="23" name="Picture 30" descr="Exkursion Albenreuth 2"/>
          <p:cNvPicPr>
            <a:picLocks noChangeAspect="1" noChangeArrowheads="1"/>
          </p:cNvPicPr>
          <p:nvPr/>
        </p:nvPicPr>
        <p:blipFill>
          <a:blip r:embed="rId10" cstate="print"/>
          <a:srcRect/>
          <a:stretch>
            <a:fillRect/>
          </a:stretch>
        </p:blipFill>
        <p:spPr bwMode="auto">
          <a:xfrm>
            <a:off x="5053013" y="2894013"/>
            <a:ext cx="3908425" cy="26146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8"/>
          <p:cNvSpPr>
            <a:spLocks noChangeArrowheads="1"/>
          </p:cNvSpPr>
          <p:nvPr/>
        </p:nvSpPr>
        <p:spPr bwMode="auto">
          <a:xfrm>
            <a:off x="0" y="6421438"/>
            <a:ext cx="9144000" cy="85725"/>
          </a:xfrm>
          <a:prstGeom prst="rect">
            <a:avLst/>
          </a:prstGeom>
          <a:solidFill>
            <a:schemeClr val="bg1"/>
          </a:solidFill>
          <a:ln w="9525">
            <a:solidFill>
              <a:schemeClr val="bg1"/>
            </a:solidFill>
            <a:miter lim="800000"/>
            <a:headEnd/>
            <a:tailEnd/>
          </a:ln>
        </p:spPr>
        <p:txBody>
          <a:bodyPr wrap="none" anchor="ctr"/>
          <a:lstStyle/>
          <a:p>
            <a:endParaRPr lang="de-DE"/>
          </a:p>
        </p:txBody>
      </p:sp>
      <p:pic>
        <p:nvPicPr>
          <p:cNvPr id="10243" name="Picture 2" descr="Kopfbalken"/>
          <p:cNvPicPr>
            <a:picLocks noChangeAspect="1" noChangeArrowheads="1"/>
          </p:cNvPicPr>
          <p:nvPr/>
        </p:nvPicPr>
        <p:blipFill>
          <a:blip r:embed="rId3" cstate="print"/>
          <a:srcRect/>
          <a:stretch>
            <a:fillRect/>
          </a:stretch>
        </p:blipFill>
        <p:spPr bwMode="auto">
          <a:xfrm>
            <a:off x="0" y="0"/>
            <a:ext cx="9144000" cy="768350"/>
          </a:xfrm>
          <a:prstGeom prst="rect">
            <a:avLst/>
          </a:prstGeom>
          <a:noFill/>
          <a:ln w="9525">
            <a:noFill/>
            <a:miter lim="800000"/>
            <a:headEnd/>
            <a:tailEnd/>
          </a:ln>
        </p:spPr>
      </p:pic>
      <p:pic>
        <p:nvPicPr>
          <p:cNvPr id="10244" name="Picture 3" descr="Basislinie"/>
          <p:cNvPicPr>
            <a:picLocks noChangeAspect="1" noChangeArrowheads="1"/>
          </p:cNvPicPr>
          <p:nvPr/>
        </p:nvPicPr>
        <p:blipFill>
          <a:blip r:embed="rId4" cstate="print"/>
          <a:srcRect/>
          <a:stretch>
            <a:fillRect/>
          </a:stretch>
        </p:blipFill>
        <p:spPr bwMode="auto">
          <a:xfrm>
            <a:off x="0" y="6477000"/>
            <a:ext cx="9144000" cy="85725"/>
          </a:xfrm>
          <a:prstGeom prst="rect">
            <a:avLst/>
          </a:prstGeom>
          <a:noFill/>
          <a:ln w="9525">
            <a:noFill/>
            <a:miter lim="800000"/>
            <a:headEnd/>
            <a:tailEnd/>
          </a:ln>
        </p:spPr>
      </p:pic>
      <p:sp>
        <p:nvSpPr>
          <p:cNvPr id="10245" name="Rectangle 4"/>
          <p:cNvSpPr>
            <a:spLocks noGrp="1" noChangeArrowheads="1"/>
          </p:cNvSpPr>
          <p:nvPr>
            <p:ph type="title"/>
          </p:nvPr>
        </p:nvSpPr>
        <p:spPr>
          <a:xfrm>
            <a:off x="0" y="0"/>
            <a:ext cx="9144000" cy="765175"/>
          </a:xfrm>
        </p:spPr>
        <p:txBody>
          <a:bodyPr/>
          <a:lstStyle/>
          <a:p>
            <a:pPr algn="l" eaLnBrk="1" hangingPunct="1"/>
            <a:r>
              <a:rPr lang="de-DE" sz="1800" b="1" smtClean="0">
                <a:solidFill>
                  <a:schemeClr val="bg1"/>
                </a:solidFill>
              </a:rPr>
              <a:t>Development</a:t>
            </a:r>
          </a:p>
        </p:txBody>
      </p:sp>
      <p:pic>
        <p:nvPicPr>
          <p:cNvPr id="10246" name="Picture 5" descr="Kopfbalken-Logo"/>
          <p:cNvPicPr>
            <a:picLocks noChangeAspect="1" noChangeArrowheads="1"/>
          </p:cNvPicPr>
          <p:nvPr/>
        </p:nvPicPr>
        <p:blipFill>
          <a:blip r:embed="rId5" cstate="print"/>
          <a:srcRect/>
          <a:stretch>
            <a:fillRect/>
          </a:stretch>
        </p:blipFill>
        <p:spPr bwMode="auto">
          <a:xfrm>
            <a:off x="7023100" y="0"/>
            <a:ext cx="2120900" cy="755650"/>
          </a:xfrm>
          <a:prstGeom prst="rect">
            <a:avLst/>
          </a:prstGeom>
          <a:noFill/>
          <a:ln w="9525">
            <a:noFill/>
            <a:miter lim="800000"/>
            <a:headEnd/>
            <a:tailEnd/>
          </a:ln>
        </p:spPr>
      </p:pic>
      <p:sp>
        <p:nvSpPr>
          <p:cNvPr id="10247" name="Text Box 6"/>
          <p:cNvSpPr txBox="1">
            <a:spLocks noChangeArrowheads="1"/>
          </p:cNvSpPr>
          <p:nvPr/>
        </p:nvSpPr>
        <p:spPr bwMode="auto">
          <a:xfrm>
            <a:off x="588963" y="1112838"/>
            <a:ext cx="8347075" cy="5627687"/>
          </a:xfrm>
          <a:prstGeom prst="rect">
            <a:avLst/>
          </a:prstGeom>
          <a:noFill/>
          <a:ln w="9525">
            <a:noFill/>
            <a:miter lim="800000"/>
            <a:headEnd/>
            <a:tailEnd/>
          </a:ln>
        </p:spPr>
        <p:txBody>
          <a:bodyPr>
            <a:spAutoFit/>
          </a:bodyPr>
          <a:lstStyle/>
          <a:p>
            <a:pPr eaLnBrk="0" hangingPunct="0">
              <a:lnSpc>
                <a:spcPct val="120000"/>
              </a:lnSpc>
              <a:spcAft>
                <a:spcPts val="1200"/>
              </a:spcAft>
              <a:buClr>
                <a:srgbClr val="000066"/>
              </a:buClr>
              <a:buFont typeface="Wingdings" pitchFamily="2" charset="2"/>
              <a:buNone/>
            </a:pPr>
            <a:r>
              <a:rPr lang="de-DE"/>
              <a:t>2011: </a:t>
            </a:r>
            <a:r>
              <a:rPr lang="de-DE" b="1"/>
              <a:t>Umweltstation, with the focus </a:t>
            </a:r>
            <a:br>
              <a:rPr lang="de-DE" b="1"/>
            </a:br>
            <a:r>
              <a:rPr lang="de-DE" b="1"/>
              <a:t>           on Geosciences</a:t>
            </a:r>
            <a:r>
              <a:rPr lang="de-DE"/>
              <a:t> (School of Education </a:t>
            </a:r>
            <a:br>
              <a:rPr lang="de-DE"/>
            </a:br>
            <a:r>
              <a:rPr lang="de-DE"/>
              <a:t>           for Sustainable Development) </a:t>
            </a:r>
            <a:r>
              <a:rPr lang="de-DE" sz="1600"/>
              <a:t>approved </a:t>
            </a:r>
            <a:br>
              <a:rPr lang="de-DE" sz="1600"/>
            </a:br>
            <a:r>
              <a:rPr lang="de-DE" sz="1600"/>
              <a:t>            by Bavarian State government</a:t>
            </a:r>
          </a:p>
          <a:p>
            <a:pPr eaLnBrk="0" hangingPunct="0">
              <a:lnSpc>
                <a:spcPct val="120000"/>
              </a:lnSpc>
              <a:spcAft>
                <a:spcPts val="1200"/>
              </a:spcAft>
              <a:buClr>
                <a:srgbClr val="000066"/>
              </a:buClr>
              <a:buFont typeface="Wingdings" pitchFamily="2" charset="2"/>
              <a:buNone/>
            </a:pPr>
            <a:r>
              <a:rPr lang="de-DE"/>
              <a:t>2012: Permanent exhibition </a:t>
            </a:r>
            <a:br>
              <a:rPr lang="de-DE"/>
            </a:br>
            <a:r>
              <a:rPr lang="de-DE"/>
              <a:t>          </a:t>
            </a:r>
            <a:r>
              <a:rPr lang="de-DE" b="1"/>
              <a:t>‘Minerals of the Oberpfalz-Region‘</a:t>
            </a:r>
          </a:p>
          <a:p>
            <a:pPr eaLnBrk="0" hangingPunct="0">
              <a:lnSpc>
                <a:spcPct val="120000"/>
              </a:lnSpc>
              <a:spcAft>
                <a:spcPts val="1200"/>
              </a:spcAft>
              <a:buClr>
                <a:srgbClr val="000066"/>
              </a:buClr>
              <a:buFont typeface="Wingdings" pitchFamily="2" charset="2"/>
              <a:buNone/>
            </a:pPr>
            <a:r>
              <a:rPr lang="de-DE"/>
              <a:t>2013: </a:t>
            </a:r>
            <a:r>
              <a:rPr lang="de-DE" b="1"/>
              <a:t>Partner Education Program </a:t>
            </a:r>
            <a:r>
              <a:rPr lang="de-DE"/>
              <a:t>with </a:t>
            </a:r>
            <a:br>
              <a:rPr lang="de-DE"/>
            </a:br>
            <a:r>
              <a:rPr lang="de-DE"/>
              <a:t>           school administration and schools in </a:t>
            </a:r>
            <a:br>
              <a:rPr lang="de-DE"/>
            </a:br>
            <a:r>
              <a:rPr lang="de-DE"/>
              <a:t>           Czech Republic, Plzen district </a:t>
            </a:r>
            <a:r>
              <a:rPr lang="de-DE" sz="1600"/>
              <a:t>(high school </a:t>
            </a:r>
            <a:br>
              <a:rPr lang="de-DE" sz="1600"/>
            </a:br>
            <a:r>
              <a:rPr lang="de-DE" sz="1600"/>
              <a:t>            level)</a:t>
            </a:r>
          </a:p>
          <a:p>
            <a:pPr eaLnBrk="0" hangingPunct="0">
              <a:lnSpc>
                <a:spcPct val="120000"/>
              </a:lnSpc>
              <a:spcAft>
                <a:spcPts val="1200"/>
              </a:spcAft>
              <a:buClr>
                <a:srgbClr val="000066"/>
              </a:buClr>
              <a:buFont typeface="Wingdings" pitchFamily="2" charset="2"/>
              <a:buNone/>
            </a:pPr>
            <a:r>
              <a:rPr lang="de-DE"/>
              <a:t>2013: </a:t>
            </a:r>
            <a:r>
              <a:rPr lang="de-DE" b="1"/>
              <a:t>Widening of educational program </a:t>
            </a:r>
            <a:r>
              <a:rPr lang="de-DE" sz="1600"/>
              <a:t>(for job-specific education)</a:t>
            </a:r>
          </a:p>
          <a:p>
            <a:pPr eaLnBrk="0" hangingPunct="0">
              <a:lnSpc>
                <a:spcPct val="120000"/>
              </a:lnSpc>
              <a:spcAft>
                <a:spcPts val="1200"/>
              </a:spcAft>
              <a:buClr>
                <a:srgbClr val="000066"/>
              </a:buClr>
            </a:pPr>
            <a:r>
              <a:rPr lang="de-DE"/>
              <a:t>2014: </a:t>
            </a:r>
            <a:r>
              <a:rPr lang="de-DE" b="1"/>
              <a:t>Partner Education Program </a:t>
            </a:r>
            <a:r>
              <a:rPr lang="de-DE" sz="1600"/>
              <a:t>with University Erlangen-Nürnberg</a:t>
            </a:r>
            <a:br>
              <a:rPr lang="de-DE" sz="1600"/>
            </a:br>
            <a:r>
              <a:rPr lang="de-DE" sz="1600"/>
              <a:t>            (development of MSc-Studies in Didactics in Geological Sciences, for   </a:t>
            </a:r>
            <a:br>
              <a:rPr lang="de-DE" sz="1600"/>
            </a:br>
            <a:r>
              <a:rPr lang="de-DE" sz="1600"/>
              <a:t>            Geography teachers)</a:t>
            </a:r>
          </a:p>
          <a:p>
            <a:pPr eaLnBrk="0" hangingPunct="0">
              <a:lnSpc>
                <a:spcPct val="120000"/>
              </a:lnSpc>
              <a:spcAft>
                <a:spcPts val="1200"/>
              </a:spcAft>
              <a:buClr>
                <a:srgbClr val="000066"/>
              </a:buClr>
              <a:buFont typeface="Wingdings" pitchFamily="2" charset="2"/>
              <a:buNone/>
            </a:pPr>
            <a:endParaRPr lang="de-DE" sz="1600"/>
          </a:p>
        </p:txBody>
      </p:sp>
      <p:pic>
        <p:nvPicPr>
          <p:cNvPr id="10248" name="Picture 7" descr="Logo_Schriftzug_2C"/>
          <p:cNvPicPr>
            <a:picLocks noChangeAspect="1" noChangeArrowheads="1"/>
          </p:cNvPicPr>
          <p:nvPr/>
        </p:nvPicPr>
        <p:blipFill>
          <a:blip r:embed="rId6" cstate="print"/>
          <a:srcRect/>
          <a:stretch>
            <a:fillRect/>
          </a:stretch>
        </p:blipFill>
        <p:spPr bwMode="auto">
          <a:xfrm>
            <a:off x="8532813" y="6569075"/>
            <a:ext cx="611187" cy="288925"/>
          </a:xfrm>
          <a:prstGeom prst="rect">
            <a:avLst/>
          </a:prstGeom>
          <a:noFill/>
          <a:ln w="9525">
            <a:noFill/>
            <a:miter lim="800000"/>
            <a:headEnd/>
            <a:tailEnd/>
          </a:ln>
        </p:spPr>
      </p:pic>
      <p:pic>
        <p:nvPicPr>
          <p:cNvPr id="10249" name="Picture 15" descr="Logo SchulLaborBayern"/>
          <p:cNvPicPr>
            <a:picLocks noChangeAspect="1" noChangeArrowheads="1"/>
          </p:cNvPicPr>
          <p:nvPr/>
        </p:nvPicPr>
        <p:blipFill>
          <a:blip r:embed="rId7" cstate="print"/>
          <a:srcRect/>
          <a:stretch>
            <a:fillRect/>
          </a:stretch>
        </p:blipFill>
        <p:spPr bwMode="auto">
          <a:xfrm>
            <a:off x="8147050" y="6569075"/>
            <a:ext cx="366713" cy="288925"/>
          </a:xfrm>
          <a:prstGeom prst="rect">
            <a:avLst/>
          </a:prstGeom>
          <a:noFill/>
          <a:ln w="9525">
            <a:noFill/>
            <a:miter lim="800000"/>
            <a:headEnd/>
            <a:tailEnd/>
          </a:ln>
        </p:spPr>
      </p:pic>
      <p:sp>
        <p:nvSpPr>
          <p:cNvPr id="10250" name="Text Box 19"/>
          <p:cNvSpPr txBox="1">
            <a:spLocks noChangeArrowheads="1"/>
          </p:cNvSpPr>
          <p:nvPr/>
        </p:nvSpPr>
        <p:spPr bwMode="auto">
          <a:xfrm>
            <a:off x="8875713" y="0"/>
            <a:ext cx="268287" cy="274638"/>
          </a:xfrm>
          <a:prstGeom prst="rect">
            <a:avLst/>
          </a:prstGeom>
          <a:noFill/>
          <a:ln w="9525">
            <a:noFill/>
            <a:miter lim="800000"/>
            <a:headEnd/>
            <a:tailEnd/>
          </a:ln>
        </p:spPr>
        <p:txBody>
          <a:bodyPr wrap="none">
            <a:spAutoFit/>
          </a:bodyPr>
          <a:lstStyle/>
          <a:p>
            <a:r>
              <a:rPr lang="de-DE" sz="1200">
                <a:solidFill>
                  <a:schemeClr val="bg1"/>
                </a:solidFill>
              </a:rPr>
              <a:t>8</a:t>
            </a:r>
          </a:p>
        </p:txBody>
      </p:sp>
      <p:pic>
        <p:nvPicPr>
          <p:cNvPr id="10251" name="Grafik 21" descr="Umweltstationen-Stand10-2015.jpg"/>
          <p:cNvPicPr>
            <a:picLocks noChangeAspect="1"/>
          </p:cNvPicPr>
          <p:nvPr/>
        </p:nvPicPr>
        <p:blipFill>
          <a:blip r:embed="rId8" cstate="print"/>
          <a:srcRect/>
          <a:stretch>
            <a:fillRect/>
          </a:stretch>
        </p:blipFill>
        <p:spPr bwMode="auto">
          <a:xfrm>
            <a:off x="5626100" y="1114425"/>
            <a:ext cx="3381375" cy="3705225"/>
          </a:xfrm>
          <a:prstGeom prst="rect">
            <a:avLst/>
          </a:prstGeom>
          <a:noFill/>
          <a:ln w="9525">
            <a:noFill/>
            <a:miter lim="800000"/>
            <a:headEnd/>
            <a:tailEnd/>
          </a:ln>
        </p:spPr>
      </p:pic>
      <p:sp>
        <p:nvSpPr>
          <p:cNvPr id="13" name="Text Box 12"/>
          <p:cNvSpPr txBox="1">
            <a:spLocks noChangeArrowheads="1"/>
          </p:cNvSpPr>
          <p:nvPr/>
        </p:nvSpPr>
        <p:spPr bwMode="auto">
          <a:xfrm>
            <a:off x="0" y="6613525"/>
            <a:ext cx="2616422" cy="246221"/>
          </a:xfrm>
          <a:prstGeom prst="rect">
            <a:avLst/>
          </a:prstGeom>
          <a:noFill/>
          <a:ln w="9525">
            <a:noFill/>
            <a:miter lim="800000"/>
            <a:headEnd/>
            <a:tailEnd/>
          </a:ln>
        </p:spPr>
        <p:txBody>
          <a:bodyPr wrap="none">
            <a:spAutoFit/>
          </a:bodyPr>
          <a:lstStyle/>
          <a:p>
            <a:r>
              <a:rPr lang="de-DE" sz="1000" dirty="0">
                <a:latin typeface="Futura Lt BT"/>
              </a:rPr>
              <a:t>Frank Holzförster   -   ICDP </a:t>
            </a:r>
            <a:r>
              <a:rPr lang="de-DE" sz="1000" dirty="0" smtClean="0">
                <a:latin typeface="Futura Lt BT"/>
              </a:rPr>
              <a:t>15.-17.05.2018</a:t>
            </a:r>
            <a:endParaRPr lang="de-DE" sz="1000" dirty="0">
              <a:latin typeface="Futura Lt B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1821</Words>
  <Application>Microsoft Office PowerPoint</Application>
  <PresentationFormat>Bildschirmpräsentation (4:3)</PresentationFormat>
  <Paragraphs>330</Paragraphs>
  <Slides>27</Slides>
  <Notes>26</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27</vt:i4>
      </vt:variant>
    </vt:vector>
  </HeadingPairs>
  <TitlesOfParts>
    <vt:vector size="31" baseType="lpstr">
      <vt:lpstr>Arial</vt:lpstr>
      <vt:lpstr>Futura Lt BT</vt:lpstr>
      <vt:lpstr>Wingdings</vt:lpstr>
      <vt:lpstr>Standarddesign</vt:lpstr>
      <vt:lpstr>Folie 1</vt:lpstr>
      <vt:lpstr>Location: on the Franconian Lineament</vt:lpstr>
      <vt:lpstr>Background</vt:lpstr>
      <vt:lpstr>Development</vt:lpstr>
      <vt:lpstr>Development</vt:lpstr>
      <vt:lpstr>Development</vt:lpstr>
      <vt:lpstr>Development</vt:lpstr>
      <vt:lpstr>Development</vt:lpstr>
      <vt:lpstr>Development</vt:lpstr>
      <vt:lpstr>Development</vt:lpstr>
      <vt:lpstr>Acknowledgements and awards</vt:lpstr>
      <vt:lpstr>Acknowledgements and awards</vt:lpstr>
      <vt:lpstr>Network of partners</vt:lpstr>
      <vt:lpstr>Aims</vt:lpstr>
      <vt:lpstr>Personnel &amp; premises</vt:lpstr>
      <vt:lpstr>Learning opportunities</vt:lpstr>
      <vt:lpstr>Learning opportunities</vt:lpstr>
      <vt:lpstr>Learning opportunities</vt:lpstr>
      <vt:lpstr>Learning opportunities</vt:lpstr>
      <vt:lpstr>Learning opportunities</vt:lpstr>
      <vt:lpstr>Learning opportunities</vt:lpstr>
      <vt:lpstr>Learning opportunities</vt:lpstr>
      <vt:lpstr>Learning opportunities</vt:lpstr>
      <vt:lpstr>Structure of participants</vt:lpstr>
      <vt:lpstr>Quality management</vt:lpstr>
      <vt:lpstr>Logistics</vt:lpstr>
      <vt:lpstr>Folie 27</vt:lpstr>
    </vt:vector>
  </TitlesOfParts>
  <Company>Holzförster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Holzförster</dc:creator>
  <cp:lastModifiedBy>Frank</cp:lastModifiedBy>
  <cp:revision>138</cp:revision>
  <dcterms:created xsi:type="dcterms:W3CDTF">2010-01-30T17:49:01Z</dcterms:created>
  <dcterms:modified xsi:type="dcterms:W3CDTF">2018-05-14T10:16:23Z</dcterms:modified>
</cp:coreProperties>
</file>